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2" r:id="rId7"/>
    <p:sldId id="260" r:id="rId8"/>
    <p:sldId id="261" r:id="rId9"/>
    <p:sldId id="277" r:id="rId10"/>
    <p:sldId id="264" r:id="rId11"/>
    <p:sldId id="265" r:id="rId12"/>
    <p:sldId id="266" r:id="rId13"/>
    <p:sldId id="267" r:id="rId14"/>
    <p:sldId id="268" r:id="rId15"/>
    <p:sldId id="271" r:id="rId16"/>
    <p:sldId id="280" r:id="rId17"/>
    <p:sldId id="272" r:id="rId18"/>
    <p:sldId id="274" r:id="rId19"/>
    <p:sldId id="275" r:id="rId20"/>
    <p:sldId id="273" r:id="rId21"/>
    <p:sldId id="278" r:id="rId22"/>
    <p:sldId id="279" r:id="rId23"/>
    <p:sldId id="281" r:id="rId24"/>
    <p:sldId id="276" r:id="rId25"/>
    <p:sldId id="27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828"/>
  </p:normalViewPr>
  <p:slideViewPr>
    <p:cSldViewPr snapToGrid="0" snapToObjects="1">
      <p:cViewPr varScale="1">
        <p:scale>
          <a:sx n="94" d="100"/>
          <a:sy n="94" d="100"/>
        </p:scale>
        <p:origin x="191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416C-CCDA-2744-AECD-C7B484A76F2F}" type="datetimeFigureOut">
              <a:rPr lang="en-US" smtClean="0"/>
              <a:t>6/12/20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38B7-EDBF-C74D-81BC-B7AACCF96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79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416C-CCDA-2744-AECD-C7B484A76F2F}" type="datetimeFigureOut">
              <a:rPr lang="en-US" smtClean="0"/>
              <a:t>6/12/20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38B7-EDBF-C74D-81BC-B7AACCF96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45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416C-CCDA-2744-AECD-C7B484A76F2F}" type="datetimeFigureOut">
              <a:rPr lang="en-US" smtClean="0"/>
              <a:t>6/12/20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38B7-EDBF-C74D-81BC-B7AACCF96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3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416C-CCDA-2744-AECD-C7B484A76F2F}" type="datetimeFigureOut">
              <a:rPr lang="en-US" smtClean="0"/>
              <a:t>6/12/20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38B7-EDBF-C74D-81BC-B7AACCF96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416C-CCDA-2744-AECD-C7B484A76F2F}" type="datetimeFigureOut">
              <a:rPr lang="en-US" smtClean="0"/>
              <a:t>6/12/20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38B7-EDBF-C74D-81BC-B7AACCF96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2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416C-CCDA-2744-AECD-C7B484A76F2F}" type="datetimeFigureOut">
              <a:rPr lang="en-US" smtClean="0"/>
              <a:t>6/12/20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38B7-EDBF-C74D-81BC-B7AACCF96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7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416C-CCDA-2744-AECD-C7B484A76F2F}" type="datetimeFigureOut">
              <a:rPr lang="en-US" smtClean="0"/>
              <a:t>6/12/20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38B7-EDBF-C74D-81BC-B7AACCF96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7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416C-CCDA-2744-AECD-C7B484A76F2F}" type="datetimeFigureOut">
              <a:rPr lang="en-US" smtClean="0"/>
              <a:t>6/12/20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38B7-EDBF-C74D-81BC-B7AACCF96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69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416C-CCDA-2744-AECD-C7B484A76F2F}" type="datetimeFigureOut">
              <a:rPr lang="en-US" smtClean="0"/>
              <a:t>6/12/20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38B7-EDBF-C74D-81BC-B7AACCF96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18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416C-CCDA-2744-AECD-C7B484A76F2F}" type="datetimeFigureOut">
              <a:rPr lang="en-US" smtClean="0"/>
              <a:t>6/12/20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38B7-EDBF-C74D-81BC-B7AACCF96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1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416C-CCDA-2744-AECD-C7B484A76F2F}" type="datetimeFigureOut">
              <a:rPr lang="en-US" smtClean="0"/>
              <a:t>6/12/20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38B7-EDBF-C74D-81BC-B7AACCF96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7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1416C-CCDA-2744-AECD-C7B484A76F2F}" type="datetimeFigureOut">
              <a:rPr lang="en-US" smtClean="0"/>
              <a:t>6/12/20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438B7-EDBF-C74D-81BC-B7AACCF96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1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kstansfield@gaddesby.bepschools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641600"/>
            <a:ext cx="9193609" cy="42926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555" y="278812"/>
            <a:ext cx="8300058" cy="3345744"/>
          </a:xfrm>
        </p:spPr>
        <p:txBody>
          <a:bodyPr>
            <a:noAutofit/>
          </a:bodyPr>
          <a:lstStyle/>
          <a:p>
            <a:r>
              <a:rPr lang="en-GB" sz="4000" dirty="0">
                <a:latin typeface="phitradesign Handwritten Thin"/>
                <a:cs typeface="phitradesign Handwritten Thin"/>
              </a:rPr>
              <a:t>Welcome to </a:t>
            </a:r>
            <a:r>
              <a:rPr lang="en-GB" sz="4000" dirty="0">
                <a:solidFill>
                  <a:srgbClr val="3333FF"/>
                </a:solidFill>
                <a:latin typeface="phitradesign Handwritten Thin"/>
                <a:cs typeface="phitradesign Handwritten Thin"/>
              </a:rPr>
              <a:t>E</a:t>
            </a:r>
            <a:r>
              <a:rPr lang="en-GB" sz="4000" dirty="0">
                <a:latin typeface="phitradesign Handwritten Thin"/>
                <a:cs typeface="phitradesign Handwritten Thin"/>
              </a:rPr>
              <a:t>arly </a:t>
            </a:r>
            <a:r>
              <a:rPr lang="en-GB" sz="4000" dirty="0">
                <a:solidFill>
                  <a:srgbClr val="3333FF"/>
                </a:solidFill>
                <a:latin typeface="phitradesign Handwritten Thin"/>
                <a:cs typeface="phitradesign Handwritten Thin"/>
              </a:rPr>
              <a:t>Y</a:t>
            </a:r>
            <a:r>
              <a:rPr lang="en-GB" sz="4000" dirty="0">
                <a:latin typeface="phitradesign Handwritten Thin"/>
                <a:cs typeface="phitradesign Handwritten Thin"/>
              </a:rPr>
              <a:t>ears </a:t>
            </a:r>
            <a:r>
              <a:rPr lang="en-GB" sz="4000" dirty="0">
                <a:solidFill>
                  <a:srgbClr val="3333FF"/>
                </a:solidFill>
                <a:latin typeface="phitradesign Handwritten Thin"/>
                <a:cs typeface="phitradesign Handwritten Thin"/>
              </a:rPr>
              <a:t>F</a:t>
            </a:r>
            <a:r>
              <a:rPr lang="en-GB" sz="4000" dirty="0">
                <a:latin typeface="phitradesign Handwritten Thin"/>
                <a:cs typeface="phitradesign Handwritten Thin"/>
              </a:rPr>
              <a:t>oundation </a:t>
            </a:r>
            <a:r>
              <a:rPr lang="en-GB" sz="4000" dirty="0">
                <a:solidFill>
                  <a:srgbClr val="3333FF"/>
                </a:solidFill>
                <a:latin typeface="phitradesign Handwritten Thin"/>
                <a:cs typeface="phitradesign Handwritten Thin"/>
              </a:rPr>
              <a:t>S</a:t>
            </a:r>
            <a:r>
              <a:rPr lang="en-GB" sz="4000" dirty="0">
                <a:latin typeface="phitradesign Handwritten Thin"/>
                <a:cs typeface="phitradesign Handwritten Thin"/>
              </a:rPr>
              <a:t>tage parents’ meeting</a:t>
            </a:r>
          </a:p>
          <a:p>
            <a:endParaRPr lang="en-GB" sz="4000" dirty="0">
              <a:latin typeface="phitradesign Handwritten Thin"/>
              <a:cs typeface="phitradesign Handwritten Thin"/>
            </a:endParaRPr>
          </a:p>
          <a:p>
            <a:r>
              <a:rPr lang="en-GB" sz="4000" dirty="0">
                <a:latin typeface="phitradesign Handwritten Thin"/>
                <a:cs typeface="phitradesign Handwritten Thin"/>
              </a:rPr>
              <a:t> Thursday 11</a:t>
            </a:r>
            <a:r>
              <a:rPr lang="en-GB" sz="4000" baseline="30000" dirty="0">
                <a:latin typeface="phitradesign Handwritten Thin"/>
                <a:cs typeface="phitradesign Handwritten Thin"/>
              </a:rPr>
              <a:t>th</a:t>
            </a:r>
            <a:r>
              <a:rPr lang="en-GB" sz="4000" dirty="0">
                <a:latin typeface="phitradesign Handwritten Thin"/>
                <a:cs typeface="phitradesign Handwritten Thin"/>
              </a:rPr>
              <a:t> June 2020</a:t>
            </a:r>
            <a:endParaRPr lang="en-US" sz="4000" dirty="0">
              <a:latin typeface="phitradesign Handwritten Thin"/>
              <a:cs typeface="phitradesign Handwritten Thin"/>
            </a:endParaRPr>
          </a:p>
        </p:txBody>
      </p:sp>
    </p:spTree>
    <p:extLst>
      <p:ext uri="{BB962C8B-B14F-4D97-AF65-F5344CB8AC3E}">
        <p14:creationId xmlns:p14="http://schemas.microsoft.com/office/powerpoint/2010/main" val="2840722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641600"/>
            <a:ext cx="9193609" cy="42926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464555" y="278812"/>
            <a:ext cx="8300058" cy="58706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u="sng" dirty="0">
                <a:latin typeface="phitradesign Handwritten Thin"/>
                <a:cs typeface="phitradesign Handwritten Thin"/>
              </a:rPr>
              <a:t>Mathematics</a:t>
            </a:r>
          </a:p>
          <a:p>
            <a:pPr marL="0" indent="0" algn="ctr">
              <a:buNone/>
            </a:pPr>
            <a:endParaRPr lang="en-GB" sz="2000" u="sng" dirty="0">
              <a:latin typeface="phitradesign Handwritten Thin"/>
              <a:cs typeface="phitradesign Handwritten Thin"/>
            </a:endParaRPr>
          </a:p>
          <a:p>
            <a:pPr marL="0" indent="0">
              <a:buNone/>
            </a:pPr>
            <a:r>
              <a:rPr lang="en-GB" sz="2000" dirty="0">
                <a:latin typeface="phitradesign Handwritten Thin"/>
                <a:cs typeface="phitradesign Handwritten Thin"/>
              </a:rPr>
              <a:t>The children will be learning to: </a:t>
            </a:r>
          </a:p>
          <a:p>
            <a:pPr marL="0" indent="0">
              <a:buNone/>
            </a:pPr>
            <a:endParaRPr lang="en-GB" sz="2800" u="sng" dirty="0">
              <a:latin typeface="phitradesign Handwritten Thin"/>
              <a:cs typeface="phitradesign Handwritten Thin"/>
            </a:endParaRPr>
          </a:p>
          <a:p>
            <a:pPr marL="0" indent="0">
              <a:buNone/>
            </a:pPr>
            <a:endParaRPr lang="en-GB" sz="2800" u="sng" dirty="0">
              <a:latin typeface="phitradesign Handwritten Thin"/>
              <a:cs typeface="phitradesign Handwritten Thin"/>
            </a:endParaRPr>
          </a:p>
          <a:p>
            <a:r>
              <a:rPr lang="en-GB" sz="2000" dirty="0">
                <a:latin typeface="phitradesign Handwritten Thin"/>
                <a:cs typeface="phitradesign Handwritten Thin"/>
              </a:rPr>
              <a:t>develop an understanding of maths through stories, songs, games and imaginative play</a:t>
            </a:r>
          </a:p>
          <a:p>
            <a:endParaRPr lang="en-GB" sz="2000" dirty="0">
              <a:latin typeface="phitradesign Handwritten Thin"/>
              <a:cs typeface="phitradesign Handwritten Thin"/>
            </a:endParaRPr>
          </a:p>
          <a:p>
            <a:r>
              <a:rPr lang="en-GB" sz="2000" dirty="0">
                <a:latin typeface="phitradesign Handwritten Thin"/>
                <a:cs typeface="phitradesign Handwritten Thin"/>
              </a:rPr>
              <a:t>become comfortable with numbers and with ideas of </a:t>
            </a:r>
            <a:r>
              <a:rPr lang="ja-JP" altLang="en-GB" sz="2000" dirty="0">
                <a:latin typeface="phitradesign Handwritten Thin"/>
                <a:cs typeface="phitradesign Handwritten Thin"/>
              </a:rPr>
              <a:t>‘</a:t>
            </a:r>
            <a:r>
              <a:rPr lang="en-GB" sz="2000" dirty="0">
                <a:latin typeface="phitradesign Handwritten Thin"/>
                <a:cs typeface="phitradesign Handwritten Thin"/>
              </a:rPr>
              <a:t>more</a:t>
            </a:r>
            <a:r>
              <a:rPr lang="ja-JP" altLang="en-GB" sz="2000" dirty="0">
                <a:latin typeface="phitradesign Handwritten Thin"/>
                <a:cs typeface="phitradesign Handwritten Thin"/>
              </a:rPr>
              <a:t>’</a:t>
            </a:r>
            <a:r>
              <a:rPr lang="en-GB" sz="2000" dirty="0">
                <a:latin typeface="phitradesign Handwritten Thin"/>
                <a:cs typeface="phitradesign Handwritten Thin"/>
              </a:rPr>
              <a:t> and </a:t>
            </a:r>
            <a:r>
              <a:rPr lang="ja-JP" altLang="en-GB" sz="2000" dirty="0">
                <a:latin typeface="phitradesign Handwritten Thin"/>
                <a:cs typeface="phitradesign Handwritten Thin"/>
              </a:rPr>
              <a:t>‘</a:t>
            </a:r>
            <a:r>
              <a:rPr lang="en-GB" sz="2000" dirty="0">
                <a:latin typeface="phitradesign Handwritten Thin"/>
                <a:cs typeface="phitradesign Handwritten Thin"/>
              </a:rPr>
              <a:t>less</a:t>
            </a:r>
            <a:r>
              <a:rPr lang="ja-JP" altLang="en-GB" sz="2000" dirty="0">
                <a:latin typeface="phitradesign Handwritten Thin"/>
                <a:cs typeface="phitradesign Handwritten Thin"/>
              </a:rPr>
              <a:t>’</a:t>
            </a:r>
            <a:endParaRPr lang="en-GB" sz="2000" dirty="0">
              <a:latin typeface="phitradesign Handwritten Thin"/>
              <a:cs typeface="phitradesign Handwritten Thin"/>
            </a:endParaRPr>
          </a:p>
          <a:p>
            <a:pPr>
              <a:buNone/>
            </a:pPr>
            <a:endParaRPr lang="en-GB" sz="2000" dirty="0">
              <a:latin typeface="phitradesign Handwritten Thin"/>
              <a:cs typeface="phitradesign Handwritten Thin"/>
            </a:endParaRPr>
          </a:p>
          <a:p>
            <a:r>
              <a:rPr lang="en-GB" sz="2000" dirty="0">
                <a:latin typeface="phitradesign Handwritten Thin"/>
                <a:cs typeface="phitradesign Handwritten Thin"/>
              </a:rPr>
              <a:t>be aware of shapes, space and measures.</a:t>
            </a:r>
            <a:endParaRPr lang="en-GB" sz="2800" u="sng" dirty="0">
              <a:latin typeface="phitradesign Handwritten Thin"/>
              <a:cs typeface="phitradesign Handwritten Thin"/>
            </a:endParaRPr>
          </a:p>
        </p:txBody>
      </p:sp>
      <p:pic>
        <p:nvPicPr>
          <p:cNvPr id="4" name="Picture 3" descr="IMG_609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241" y="557624"/>
            <a:ext cx="2485372" cy="186402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683047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641600"/>
            <a:ext cx="9193609" cy="42926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464555" y="278812"/>
            <a:ext cx="8300058" cy="58706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u="sng" dirty="0">
                <a:latin typeface="phitradesign Handwritten Thin"/>
                <a:cs typeface="phitradesign Handwritten Thin"/>
              </a:rPr>
              <a:t>Understanding the World</a:t>
            </a:r>
          </a:p>
          <a:p>
            <a:pPr marL="0" indent="0" algn="ctr">
              <a:buNone/>
            </a:pPr>
            <a:endParaRPr lang="en-GB" sz="2000" u="sng" dirty="0">
              <a:latin typeface="phitradesign Handwritten Thin"/>
              <a:cs typeface="phitradesign Handwritten Thin"/>
            </a:endParaRPr>
          </a:p>
          <a:p>
            <a:pPr marL="0" indent="0">
              <a:buNone/>
            </a:pPr>
            <a:r>
              <a:rPr lang="en-GB" sz="2000" dirty="0">
                <a:latin typeface="phitradesign Handwritten Thin"/>
                <a:cs typeface="phitradesign Handwritten Thin"/>
              </a:rPr>
              <a:t>The children will be learning to: </a:t>
            </a:r>
          </a:p>
          <a:p>
            <a:pPr marL="0" indent="0">
              <a:buNone/>
            </a:pPr>
            <a:endParaRPr lang="en-GB" sz="2000" dirty="0">
              <a:latin typeface="phitradesign Handwritten Thin"/>
              <a:cs typeface="phitradesign Handwritten Thin"/>
            </a:endParaRPr>
          </a:p>
          <a:p>
            <a:pPr>
              <a:buSzPct val="175000"/>
            </a:pPr>
            <a:r>
              <a:rPr lang="en-GB" sz="2000" dirty="0">
                <a:latin typeface="phitradesign Handwritten Thin"/>
                <a:cs typeface="phitradesign Handwritten Thin"/>
              </a:rPr>
              <a:t>find out about the world around them,</a:t>
            </a:r>
          </a:p>
          <a:p>
            <a:pPr marL="0" indent="0">
              <a:buSzPct val="175000"/>
              <a:buNone/>
            </a:pPr>
            <a:r>
              <a:rPr lang="en-GB" sz="2000" dirty="0">
                <a:latin typeface="phitradesign Handwritten Thin"/>
                <a:cs typeface="phitradesign Handwritten Thin"/>
              </a:rPr>
              <a:t> asking questions about it</a:t>
            </a:r>
          </a:p>
          <a:p>
            <a:pPr>
              <a:buSzPct val="175000"/>
            </a:pPr>
            <a:endParaRPr lang="en-GB" sz="2000" dirty="0">
              <a:latin typeface="phitradesign Handwritten Thin"/>
              <a:cs typeface="phitradesign Handwritten Thin"/>
            </a:endParaRPr>
          </a:p>
          <a:p>
            <a:pPr>
              <a:buSzPct val="175000"/>
            </a:pPr>
            <a:r>
              <a:rPr lang="en-GB" sz="2000" dirty="0">
                <a:latin typeface="phitradesign Handwritten Thin"/>
                <a:cs typeface="phitradesign Handwritten Thin"/>
              </a:rPr>
              <a:t>build with different materials, know about everyday technology and learn what it is used for</a:t>
            </a:r>
          </a:p>
          <a:p>
            <a:pPr>
              <a:buSzPct val="175000"/>
            </a:pPr>
            <a:endParaRPr lang="en-GB" sz="2000" dirty="0">
              <a:latin typeface="phitradesign Handwritten Thin"/>
              <a:cs typeface="phitradesign Handwritten Thin"/>
            </a:endParaRPr>
          </a:p>
          <a:p>
            <a:pPr>
              <a:buSzPct val="175000"/>
            </a:pPr>
            <a:r>
              <a:rPr lang="en-GB" sz="2000" dirty="0">
                <a:latin typeface="phitradesign Handwritten Thin"/>
                <a:cs typeface="phitradesign Handwritten Thin"/>
              </a:rPr>
              <a:t>find out about past events in their lives and their families' lives</a:t>
            </a:r>
          </a:p>
          <a:p>
            <a:pPr>
              <a:buSzPct val="175000"/>
            </a:pPr>
            <a:endParaRPr lang="en-GB" sz="2000" dirty="0">
              <a:latin typeface="phitradesign Handwritten Thin"/>
              <a:cs typeface="phitradesign Handwritten Thin"/>
            </a:endParaRPr>
          </a:p>
          <a:p>
            <a:pPr>
              <a:buSzPct val="175000"/>
            </a:pPr>
            <a:r>
              <a:rPr lang="en-GB" sz="2000" dirty="0">
                <a:latin typeface="phitradesign Handwritten Thin"/>
                <a:cs typeface="phitradesign Handwritten Thin"/>
              </a:rPr>
              <a:t>find out about different cultures and beliefs.</a:t>
            </a:r>
          </a:p>
          <a:p>
            <a:pPr>
              <a:buSzPct val="175000"/>
            </a:pPr>
            <a:endParaRPr lang="en-GB" sz="2000" dirty="0">
              <a:latin typeface="phitradesign Handwritten Thin"/>
              <a:cs typeface="phitradesign Handwritten Thin"/>
            </a:endParaRPr>
          </a:p>
          <a:p>
            <a:pPr>
              <a:buSzPct val="175000"/>
            </a:pPr>
            <a:r>
              <a:rPr lang="en-GB" sz="2000" dirty="0">
                <a:latin typeface="phitradesign Handwritten Thin"/>
                <a:cs typeface="phitradesign Handwritten Thin"/>
              </a:rPr>
              <a:t>Forest School </a:t>
            </a:r>
          </a:p>
          <a:p>
            <a:pPr marL="0" indent="0">
              <a:buNone/>
            </a:pPr>
            <a:endParaRPr lang="en-GB" sz="2000" u="sng" dirty="0">
              <a:latin typeface="phitradesign Handwritten Thin"/>
              <a:cs typeface="phitradesign Handwritten Thin"/>
            </a:endParaRPr>
          </a:p>
        </p:txBody>
      </p:sp>
      <p:pic>
        <p:nvPicPr>
          <p:cNvPr id="4" name="Picture 3" descr="IMG_329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98" y="278812"/>
            <a:ext cx="2020815" cy="269442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891953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641600"/>
            <a:ext cx="9193609" cy="42926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464555" y="278812"/>
            <a:ext cx="8300058" cy="58706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u="sng" dirty="0">
                <a:latin typeface="phitradesign Handwritten Thin"/>
                <a:cs typeface="phitradesign Handwritten Thin"/>
              </a:rPr>
              <a:t>Expressive Arts and Design</a:t>
            </a:r>
          </a:p>
          <a:p>
            <a:pPr marL="0" indent="0" algn="ctr">
              <a:buNone/>
            </a:pPr>
            <a:endParaRPr lang="en-GB" sz="2000" u="sng" dirty="0">
              <a:latin typeface="phitradesign Handwritten Thin"/>
              <a:cs typeface="phitradesign Handwritten Thin"/>
            </a:endParaRPr>
          </a:p>
          <a:p>
            <a:pPr marL="0" indent="0">
              <a:buNone/>
            </a:pPr>
            <a:r>
              <a:rPr lang="en-GB" sz="2000" dirty="0">
                <a:latin typeface="phitradesign Handwritten Thin"/>
                <a:cs typeface="phitradesign Handwritten Thin"/>
              </a:rPr>
              <a:t>The children will be learning to: </a:t>
            </a:r>
          </a:p>
          <a:p>
            <a:pPr marL="0" indent="0">
              <a:buNone/>
            </a:pPr>
            <a:endParaRPr lang="en-GB" sz="2800" u="sng" dirty="0">
              <a:latin typeface="phitradesign Handwritten Thin"/>
              <a:cs typeface="phitradesign Handwritten Thin"/>
            </a:endParaRPr>
          </a:p>
          <a:p>
            <a:r>
              <a:rPr lang="en-GB" sz="2000" dirty="0">
                <a:latin typeface="phitradesign Handwritten Thin"/>
                <a:cs typeface="phitradesign Handwritten Thin"/>
              </a:rPr>
              <a:t>make different things</a:t>
            </a:r>
          </a:p>
          <a:p>
            <a:r>
              <a:rPr lang="en-GB" sz="2000" dirty="0">
                <a:latin typeface="phitradesign Handwritten Thin"/>
                <a:cs typeface="phitradesign Handwritten Thin"/>
              </a:rPr>
              <a:t>role play</a:t>
            </a:r>
          </a:p>
          <a:p>
            <a:r>
              <a:rPr lang="en-GB" sz="2000" dirty="0">
                <a:latin typeface="phitradesign Handwritten Thin"/>
                <a:cs typeface="phitradesign Handwritten Thin"/>
              </a:rPr>
              <a:t>dance </a:t>
            </a:r>
          </a:p>
          <a:p>
            <a:r>
              <a:rPr lang="en-GB" sz="2000" dirty="0">
                <a:latin typeface="phitradesign Handwritten Thin"/>
                <a:cs typeface="phitradesign Handwritten Thin"/>
              </a:rPr>
              <a:t>stories                </a:t>
            </a:r>
          </a:p>
          <a:p>
            <a:r>
              <a:rPr lang="en-GB" sz="2000" dirty="0">
                <a:latin typeface="phitradesign Handwritten Thin"/>
                <a:cs typeface="phitradesign Handwritten Thin"/>
              </a:rPr>
              <a:t>making music</a:t>
            </a:r>
          </a:p>
          <a:p>
            <a:r>
              <a:rPr lang="en-GB" sz="2000" dirty="0">
                <a:latin typeface="phitradesign Handwritten Thin"/>
                <a:cs typeface="phitradesign Handwritten Thin"/>
              </a:rPr>
              <a:t>singing songs.</a:t>
            </a:r>
          </a:p>
          <a:p>
            <a:pPr marL="0" indent="0">
              <a:buNone/>
            </a:pPr>
            <a:endParaRPr lang="en-GB" sz="2800" u="sng" dirty="0">
              <a:latin typeface="phitradesign Handwritten Thin"/>
              <a:cs typeface="phitradesign Handwritten Thin"/>
            </a:endParaRPr>
          </a:p>
        </p:txBody>
      </p:sp>
      <p:pic>
        <p:nvPicPr>
          <p:cNvPr id="4" name="Picture 3" descr="IMG_276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32" y="1181394"/>
            <a:ext cx="3893881" cy="292041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689273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641600"/>
            <a:ext cx="9193609" cy="42926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464555" y="278812"/>
            <a:ext cx="8300058" cy="58706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 u="sng" dirty="0">
                <a:latin typeface="phitradesign Handwritten Thin"/>
                <a:cs typeface="phitradesign Handwritten Thin"/>
              </a:rPr>
              <a:t>Our Topics</a:t>
            </a:r>
          </a:p>
          <a:p>
            <a:pPr marL="0" indent="0" algn="ctr">
              <a:buNone/>
            </a:pPr>
            <a:endParaRPr lang="en-GB" sz="2800" u="sng" dirty="0">
              <a:latin typeface="phitradesign Handwritten Thin"/>
              <a:cs typeface="phitradesign Handwritten Thin"/>
            </a:endParaRPr>
          </a:p>
          <a:p>
            <a:pPr marL="0" indent="0" algn="ctr">
              <a:buNone/>
            </a:pPr>
            <a:r>
              <a:rPr lang="en-GB" sz="2800" u="sng" dirty="0">
                <a:latin typeface="phitradesign Handwritten Thin"/>
                <a:cs typeface="phitradesign Handwritten Thin"/>
              </a:rPr>
              <a:t>Autumn Term 1</a:t>
            </a:r>
          </a:p>
          <a:p>
            <a:pPr marL="0" indent="0" algn="ctr">
              <a:buNone/>
            </a:pPr>
            <a:endParaRPr lang="en-GB" sz="2800" u="sng" dirty="0">
              <a:latin typeface="phitradesign Handwritten Thin"/>
              <a:cs typeface="phitradesign Handwritten Thin"/>
            </a:endParaRPr>
          </a:p>
          <a:p>
            <a:pPr marL="0" indent="0">
              <a:buNone/>
            </a:pPr>
            <a:r>
              <a:rPr lang="en-GB" sz="2800" dirty="0">
                <a:latin typeface="phitradesign Handwritten Thin"/>
                <a:cs typeface="phitradesign Handwritten Thin"/>
              </a:rPr>
              <a:t>All About Me and…</a:t>
            </a:r>
          </a:p>
          <a:p>
            <a:pPr marL="0" indent="0">
              <a:buNone/>
            </a:pPr>
            <a:r>
              <a:rPr lang="en-GB" sz="2800" dirty="0">
                <a:latin typeface="phitradesign Handwritten Thin"/>
                <a:cs typeface="phitradesign Handwritten Thin"/>
              </a:rPr>
              <a:t>Developing Class and School Routines!</a:t>
            </a:r>
          </a:p>
          <a:p>
            <a:pPr marL="0" indent="0">
              <a:buNone/>
            </a:pPr>
            <a:endParaRPr lang="en-GB" sz="2800" u="sng" dirty="0">
              <a:latin typeface="phitradesign Handwritten Thin"/>
              <a:cs typeface="phitradesign Handwritten Thin"/>
            </a:endParaRPr>
          </a:p>
        </p:txBody>
      </p:sp>
      <p:pic>
        <p:nvPicPr>
          <p:cNvPr id="4" name="Picture 3" descr="IMG_036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69" y="278812"/>
            <a:ext cx="2700344" cy="23627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7783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641600"/>
            <a:ext cx="9193609" cy="4292600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464555" y="278812"/>
            <a:ext cx="8300058" cy="58706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u="sng" dirty="0">
                <a:latin typeface="phitradesign Handwritten Thin"/>
                <a:cs typeface="phitradesign Handwritten Thin"/>
              </a:rPr>
              <a:t>The first few weeks</a:t>
            </a:r>
          </a:p>
          <a:p>
            <a:pPr marL="0" indent="0" algn="ctr">
              <a:buNone/>
            </a:pPr>
            <a:endParaRPr lang="en-GB" sz="2800" u="sng" dirty="0">
              <a:latin typeface="phitradesign Handwritten Thin"/>
              <a:cs typeface="phitradesign Handwritten Thin"/>
            </a:endParaRPr>
          </a:p>
          <a:p>
            <a:pPr algn="ctr">
              <a:lnSpc>
                <a:spcPct val="90000"/>
              </a:lnSpc>
              <a:buFont typeface="Wingdings" charset="0"/>
              <a:buNone/>
            </a:pPr>
            <a:r>
              <a:rPr lang="en-GB" sz="2000" dirty="0">
                <a:latin typeface="phitradesign Handwritten Thin"/>
                <a:cs typeface="phitradesign Handwritten Thin"/>
              </a:rPr>
              <a:t>We will find out what the children </a:t>
            </a:r>
          </a:p>
          <a:p>
            <a:pPr algn="ctr">
              <a:lnSpc>
                <a:spcPct val="90000"/>
              </a:lnSpc>
              <a:buFont typeface="Wingdings" charset="0"/>
              <a:buNone/>
            </a:pPr>
            <a:r>
              <a:rPr lang="en-GB" sz="2000" dirty="0">
                <a:solidFill>
                  <a:schemeClr val="folHlink"/>
                </a:solidFill>
                <a:latin typeface="phitradesign Handwritten Thin"/>
                <a:cs typeface="phitradesign Handwritten Thin"/>
              </a:rPr>
              <a:t>already know and can do</a:t>
            </a:r>
            <a:r>
              <a:rPr lang="en-GB" sz="2000" dirty="0">
                <a:latin typeface="phitradesign Handwritten Thin"/>
                <a:cs typeface="phitradesign Handwritten Thin"/>
              </a:rPr>
              <a:t> </a:t>
            </a:r>
          </a:p>
          <a:p>
            <a:pPr algn="ctr">
              <a:lnSpc>
                <a:spcPct val="90000"/>
              </a:lnSpc>
              <a:buFont typeface="Wingdings" charset="0"/>
              <a:buNone/>
            </a:pPr>
            <a:r>
              <a:rPr lang="en-GB" sz="2000" dirty="0">
                <a:latin typeface="phitradesign Handwritten Thin"/>
                <a:cs typeface="phitradesign Handwritten Thin"/>
              </a:rPr>
              <a:t>and use this information to help us plan for their individual needs.</a:t>
            </a:r>
          </a:p>
          <a:p>
            <a:pPr algn="ctr">
              <a:lnSpc>
                <a:spcPct val="90000"/>
              </a:lnSpc>
              <a:buFont typeface="Wingdings" charset="0"/>
              <a:buNone/>
            </a:pPr>
            <a:endParaRPr lang="en-GB" sz="2000" dirty="0">
              <a:latin typeface="phitradesign Handwritten Thin"/>
              <a:cs typeface="phitradesign Handwritten Thin"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GB" sz="2000" dirty="0">
                <a:latin typeface="phitradesign Handwritten Thin"/>
                <a:cs typeface="phitradesign Handwritten Thin"/>
              </a:rPr>
              <a:t>Wednesday 26</a:t>
            </a:r>
            <a:r>
              <a:rPr lang="en-GB" sz="2000" baseline="30000" dirty="0">
                <a:latin typeface="phitradesign Handwritten Thin"/>
                <a:cs typeface="phitradesign Handwritten Thin"/>
              </a:rPr>
              <a:t>th</a:t>
            </a:r>
            <a:r>
              <a:rPr lang="en-GB" sz="2000" dirty="0">
                <a:latin typeface="phitradesign Handwritten Thin"/>
                <a:cs typeface="phitradesign Handwritten Thin"/>
              </a:rPr>
              <a:t> August and Thursday 27</a:t>
            </a:r>
            <a:r>
              <a:rPr lang="en-GB" sz="2000" baseline="30000" dirty="0">
                <a:latin typeface="phitradesign Handwritten Thin"/>
                <a:cs typeface="phitradesign Handwritten Thin"/>
              </a:rPr>
              <a:t>th</a:t>
            </a:r>
            <a:r>
              <a:rPr lang="en-GB" sz="2000" dirty="0">
                <a:latin typeface="phitradesign Handwritten Thin"/>
                <a:cs typeface="phitradesign Handwritten Thin"/>
              </a:rPr>
              <a:t> August– Home Visits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GB" sz="2000" dirty="0">
              <a:latin typeface="phitradesign Handwritten Thin"/>
              <a:cs typeface="phitradesign Handwritten Thin"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GB" sz="2000" dirty="0">
                <a:latin typeface="phitradesign Handwritten Thin"/>
                <a:cs typeface="phitradesign Handwritten Thin"/>
              </a:rPr>
              <a:t>Friday 28</a:t>
            </a:r>
            <a:r>
              <a:rPr lang="en-GB" sz="2000" baseline="30000" dirty="0">
                <a:latin typeface="phitradesign Handwritten Thin"/>
                <a:cs typeface="phitradesign Handwritten Thin"/>
              </a:rPr>
              <a:t>th</a:t>
            </a:r>
            <a:r>
              <a:rPr lang="en-GB" sz="2000" dirty="0">
                <a:latin typeface="phitradesign Handwritten Thin"/>
                <a:cs typeface="phitradesign Handwritten Thin"/>
              </a:rPr>
              <a:t> August– Transition Day AM/PM slot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GB" sz="2000" dirty="0">
              <a:latin typeface="phitradesign Handwritten Thin"/>
              <a:cs typeface="phitradesign Handwritten Thin"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GB" sz="2000" dirty="0">
                <a:latin typeface="phitradesign Handwritten Thin"/>
                <a:cs typeface="phitradesign Handwritten Thin"/>
              </a:rPr>
              <a:t>Tuesday 1</a:t>
            </a:r>
            <a:r>
              <a:rPr lang="en-GB" sz="2000" baseline="30000" dirty="0">
                <a:latin typeface="phitradesign Handwritten Thin"/>
                <a:cs typeface="phitradesign Handwritten Thin"/>
              </a:rPr>
              <a:t>st</a:t>
            </a:r>
            <a:r>
              <a:rPr lang="en-GB" sz="2000" dirty="0">
                <a:latin typeface="phitradesign Handwritten Thin"/>
                <a:cs typeface="phitradesign Handwritten Thin"/>
              </a:rPr>
              <a:t> September– Children start full time. School gates open from 08:40-09:00.</a:t>
            </a:r>
          </a:p>
          <a:p>
            <a:pPr marL="0" indent="0">
              <a:buNone/>
            </a:pPr>
            <a:endParaRPr lang="en-GB" sz="2800" u="sng" dirty="0">
              <a:latin typeface="phitradesign Handwritten Thin"/>
              <a:cs typeface="phitradesign Handwritten Thin"/>
            </a:endParaRPr>
          </a:p>
        </p:txBody>
      </p:sp>
    </p:spTree>
    <p:extLst>
      <p:ext uri="{BB962C8B-B14F-4D97-AF65-F5344CB8AC3E}">
        <p14:creationId xmlns:p14="http://schemas.microsoft.com/office/powerpoint/2010/main" val="2479293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641600"/>
            <a:ext cx="9193609" cy="42926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464555" y="278812"/>
            <a:ext cx="8300058" cy="58706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u="sng" dirty="0">
                <a:latin typeface="phitradesign Handwritten Thin"/>
                <a:cs typeface="phitradesign Handwritten Thin"/>
              </a:rPr>
              <a:t>Assessment</a:t>
            </a:r>
          </a:p>
          <a:p>
            <a:pPr marL="0" indent="0">
              <a:buNone/>
            </a:pPr>
            <a:r>
              <a:rPr lang="en-GB" sz="2800" dirty="0">
                <a:latin typeface="phitradesign Handwritten Thin"/>
                <a:cs typeface="phitradesign Handwritten Thin"/>
              </a:rPr>
              <a:t>Children are assessed in Foundation Stage on a daily basis through observations.</a:t>
            </a:r>
          </a:p>
          <a:p>
            <a:r>
              <a:rPr lang="en-GB" sz="2800" dirty="0">
                <a:latin typeface="phitradesign Handwritten Thin"/>
                <a:cs typeface="phitradesign Handwritten Thin"/>
              </a:rPr>
              <a:t>Statutory Baseline assessment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latin typeface="phitradesign Handwritten Thin"/>
                <a:cs typeface="phitradesign Handwritten Thin"/>
              </a:rPr>
              <a:t>We learn about children.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latin typeface="phitradesign Handwritten Thin"/>
                <a:cs typeface="phitradesign Handwritten Thin"/>
              </a:rPr>
              <a:t>We can focus on achievements rather than failures.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latin typeface="phitradesign Handwritten Thin"/>
                <a:cs typeface="phitradesign Handwritten Thin"/>
              </a:rPr>
              <a:t>We can become aware of how children function across all areas of the curriculum.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latin typeface="phitradesign Handwritten Thin"/>
                <a:cs typeface="phitradesign Handwritten Thin"/>
              </a:rPr>
              <a:t>We can identify next steps in learning.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latin typeface="phitradesign Handwritten Thin"/>
                <a:cs typeface="phitradesign Handwritten Thin"/>
              </a:rPr>
              <a:t>We can begin to see learning from the point of view of the child. </a:t>
            </a:r>
          </a:p>
          <a:p>
            <a:pPr marL="0" indent="0">
              <a:buNone/>
            </a:pPr>
            <a:endParaRPr lang="en-GB" sz="2800" dirty="0">
              <a:latin typeface="phitradesign Handwritten Thin"/>
              <a:cs typeface="phitradesign Handwritten Thin"/>
            </a:endParaRPr>
          </a:p>
          <a:p>
            <a:pPr marL="0" indent="0">
              <a:buNone/>
            </a:pPr>
            <a:endParaRPr lang="en-GB" sz="2800" dirty="0">
              <a:latin typeface="phitradesign Handwritten Thin"/>
              <a:cs typeface="phitradesign Handwritten Thin"/>
            </a:endParaRPr>
          </a:p>
          <a:p>
            <a:pPr marL="0" indent="0">
              <a:buNone/>
            </a:pPr>
            <a:endParaRPr lang="en-GB" sz="2800" dirty="0">
              <a:latin typeface="phitradesign Handwritten Thin"/>
              <a:cs typeface="phitradesign Handwritten Thin"/>
            </a:endParaRPr>
          </a:p>
          <a:p>
            <a:pPr marL="0" indent="0" algn="ctr">
              <a:buNone/>
            </a:pPr>
            <a:endParaRPr lang="en-GB" sz="2800" u="sng" dirty="0">
              <a:latin typeface="phitradesign Handwritten Thin"/>
              <a:cs typeface="phitradesign Handwritten Thin"/>
            </a:endParaRPr>
          </a:p>
          <a:p>
            <a:pPr marL="0" indent="0">
              <a:buNone/>
            </a:pPr>
            <a:endParaRPr lang="en-GB" sz="2800" u="sng" dirty="0">
              <a:latin typeface="phitradesign Handwritten Thin"/>
              <a:cs typeface="phitradesign Handwritten Thin"/>
            </a:endParaRPr>
          </a:p>
        </p:txBody>
      </p:sp>
    </p:spTree>
    <p:extLst>
      <p:ext uri="{BB962C8B-B14F-4D97-AF65-F5344CB8AC3E}">
        <p14:creationId xmlns:p14="http://schemas.microsoft.com/office/powerpoint/2010/main" val="2701998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641600"/>
            <a:ext cx="9193609" cy="42926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464555" y="278812"/>
            <a:ext cx="8300058" cy="58706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u="sng" dirty="0" err="1">
                <a:latin typeface="phitradesign Handwritten Thin"/>
                <a:cs typeface="phitradesign Handwritten Thin"/>
              </a:rPr>
              <a:t>Gaddesby</a:t>
            </a:r>
            <a:r>
              <a:rPr lang="en-GB" sz="2800" u="sng" dirty="0">
                <a:latin typeface="phitradesign Handwritten Thin"/>
                <a:cs typeface="phitradesign Handwritten Thin"/>
              </a:rPr>
              <a:t> Values</a:t>
            </a:r>
          </a:p>
          <a:p>
            <a:pPr marL="0" indent="0">
              <a:buNone/>
            </a:pPr>
            <a:endParaRPr lang="en-GB" sz="2800" dirty="0">
              <a:latin typeface="phitradesign Handwritten Thin"/>
              <a:cs typeface="phitradesign Handwritten Thin"/>
            </a:endParaRPr>
          </a:p>
          <a:p>
            <a:pPr marL="0" indent="0">
              <a:buNone/>
            </a:pPr>
            <a:endParaRPr lang="en-GB" sz="2800" dirty="0">
              <a:latin typeface="phitradesign Handwritten Thin"/>
              <a:cs typeface="phitradesign Handwritten Thin"/>
            </a:endParaRPr>
          </a:p>
          <a:p>
            <a:pPr marL="0" indent="0">
              <a:buNone/>
            </a:pPr>
            <a:endParaRPr lang="en-GB" sz="2800" dirty="0">
              <a:latin typeface="phitradesign Handwritten Thin"/>
              <a:cs typeface="phitradesign Handwritten Thin"/>
            </a:endParaRPr>
          </a:p>
          <a:p>
            <a:pPr marL="0" indent="0" algn="ctr">
              <a:buNone/>
            </a:pPr>
            <a:endParaRPr lang="en-GB" sz="2800" u="sng" dirty="0">
              <a:latin typeface="phitradesign Handwritten Thin"/>
              <a:cs typeface="phitradesign Handwritten Thin"/>
            </a:endParaRPr>
          </a:p>
          <a:p>
            <a:pPr marL="0" indent="0">
              <a:buNone/>
            </a:pPr>
            <a:endParaRPr lang="en-GB" sz="2800" u="sng" dirty="0">
              <a:latin typeface="phitradesign Handwritten Thin"/>
              <a:cs typeface="phitradesign Handwritten Thi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4763F7-CFFB-6047-B0C0-BE76F02C6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381" y="869061"/>
            <a:ext cx="7407237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81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641600"/>
            <a:ext cx="9193609" cy="42926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464555" y="278812"/>
            <a:ext cx="8300058" cy="58706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u="sng" dirty="0">
                <a:latin typeface="phitradesign Handwritten Thin"/>
                <a:cs typeface="phitradesign Handwritten Thin"/>
              </a:rPr>
              <a:t>WOW Moments</a:t>
            </a:r>
          </a:p>
          <a:p>
            <a:pPr marL="0" indent="0" algn="ctr">
              <a:buNone/>
            </a:pPr>
            <a:endParaRPr lang="en-GB" sz="2800" u="sng" dirty="0">
              <a:latin typeface="phitradesign Handwritten Thin"/>
              <a:cs typeface="phitradesign Handwritten Thin"/>
            </a:endParaRPr>
          </a:p>
          <a:p>
            <a:pPr marL="0" indent="0">
              <a:buNone/>
            </a:pPr>
            <a:r>
              <a:rPr lang="en-GB" sz="2800" dirty="0">
                <a:latin typeface="phitradesign Handwritten Thin"/>
                <a:cs typeface="phitradesign Handwritten Thin"/>
              </a:rPr>
              <a:t>We value any contribution that  you would like to make to this in helping us  meet your child</a:t>
            </a:r>
            <a:r>
              <a:rPr lang="ja-JP" altLang="en-GB" sz="2800" dirty="0">
                <a:latin typeface="phitradesign Handwritten Thin"/>
                <a:cs typeface="phitradesign Handwritten Thin"/>
              </a:rPr>
              <a:t>’</a:t>
            </a:r>
            <a:r>
              <a:rPr lang="en-GB" sz="2800" dirty="0">
                <a:latin typeface="phitradesign Handwritten Thin"/>
                <a:cs typeface="phitradesign Handwritten Thin"/>
              </a:rPr>
              <a:t>s needs</a:t>
            </a:r>
            <a:r>
              <a:rPr lang="en-GB" sz="2800" i="1" dirty="0">
                <a:latin typeface="phitradesign Handwritten Thin"/>
                <a:cs typeface="phitradesign Handwritten Thin"/>
              </a:rPr>
              <a:t>.</a:t>
            </a:r>
          </a:p>
          <a:p>
            <a:pPr marL="0" indent="0">
              <a:buNone/>
            </a:pPr>
            <a:endParaRPr lang="en-GB" sz="2800" i="1" dirty="0">
              <a:latin typeface="phitradesign Handwritten Thin"/>
              <a:cs typeface="phitradesign Handwritten Thin"/>
            </a:endParaRPr>
          </a:p>
          <a:p>
            <a:pPr marL="0" indent="0">
              <a:buNone/>
            </a:pPr>
            <a:r>
              <a:rPr lang="en-GB" sz="2800" dirty="0">
                <a:latin typeface="phitradesign Handwritten Thin"/>
                <a:cs typeface="phitradesign Handwritten Thin"/>
              </a:rPr>
              <a:t>We will give each child a template for you to document any WOW moments.</a:t>
            </a:r>
          </a:p>
          <a:p>
            <a:pPr marL="0" indent="0">
              <a:buNone/>
            </a:pPr>
            <a:endParaRPr lang="en-GB" sz="2800" i="1" dirty="0">
              <a:latin typeface="phitradesign Handwritten Thin"/>
              <a:cs typeface="phitradesign Handwritten Thin"/>
            </a:endParaRPr>
          </a:p>
          <a:p>
            <a:pPr marL="0" indent="0">
              <a:buNone/>
            </a:pPr>
            <a:endParaRPr lang="en-GB" sz="2800" i="1" dirty="0">
              <a:latin typeface="phitradesign Handwritten Thin"/>
              <a:cs typeface="phitradesign Handwritten Thin"/>
            </a:endParaRPr>
          </a:p>
          <a:p>
            <a:pPr marL="0" indent="0">
              <a:buNone/>
            </a:pPr>
            <a:endParaRPr lang="en-GB" sz="2800" dirty="0">
              <a:latin typeface="phitradesign Handwritten Thin"/>
              <a:cs typeface="phitradesign Handwritten Thin"/>
            </a:endParaRPr>
          </a:p>
          <a:p>
            <a:pPr marL="0" indent="0">
              <a:buNone/>
            </a:pPr>
            <a:endParaRPr lang="en-GB" sz="2800" dirty="0">
              <a:latin typeface="phitradesign Handwritten Thin"/>
              <a:cs typeface="phitradesign Handwritten Thin"/>
            </a:endParaRPr>
          </a:p>
          <a:p>
            <a:pPr marL="0" indent="0">
              <a:buNone/>
            </a:pPr>
            <a:endParaRPr lang="en-GB" sz="2800" dirty="0">
              <a:latin typeface="phitradesign Handwritten Thin"/>
              <a:cs typeface="phitradesign Handwritten Thin"/>
            </a:endParaRPr>
          </a:p>
          <a:p>
            <a:pPr marL="0" indent="0" algn="ctr">
              <a:buNone/>
            </a:pPr>
            <a:endParaRPr lang="en-GB" sz="2800" u="sng" dirty="0">
              <a:latin typeface="phitradesign Handwritten Thin"/>
              <a:cs typeface="phitradesign Handwritten Thin"/>
            </a:endParaRPr>
          </a:p>
          <a:p>
            <a:pPr marL="0" indent="0">
              <a:buNone/>
            </a:pPr>
            <a:endParaRPr lang="en-GB" sz="2800" u="sng" dirty="0">
              <a:latin typeface="phitradesign Handwritten Thin"/>
              <a:cs typeface="phitradesign Handwritten Thin"/>
            </a:endParaRPr>
          </a:p>
        </p:txBody>
      </p:sp>
    </p:spTree>
    <p:extLst>
      <p:ext uri="{BB962C8B-B14F-4D97-AF65-F5344CB8AC3E}">
        <p14:creationId xmlns:p14="http://schemas.microsoft.com/office/powerpoint/2010/main" val="3323143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641600"/>
            <a:ext cx="9193609" cy="42926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464555" y="278812"/>
            <a:ext cx="8300058" cy="58706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2800" u="sng" dirty="0">
              <a:latin typeface="phitradesign Handwritten Thin"/>
              <a:cs typeface="phitradesign Handwritten Thin"/>
            </a:endParaRPr>
          </a:p>
          <a:p>
            <a:pPr marL="0" indent="0" algn="ctr">
              <a:buNone/>
            </a:pPr>
            <a:endParaRPr lang="en-GB" sz="2800" u="sng" dirty="0">
              <a:latin typeface="phitradesign Handwritten Thin"/>
              <a:cs typeface="phitradesign Handwritten Thin"/>
            </a:endParaRPr>
          </a:p>
          <a:p>
            <a:pPr marL="0" indent="0" algn="ctr">
              <a:buNone/>
            </a:pPr>
            <a:r>
              <a:rPr lang="en-GB" sz="7200" u="sng" dirty="0">
                <a:latin typeface="phitradesign Handwritten Thin"/>
                <a:cs typeface="phitradesign Handwritten Thin"/>
              </a:rPr>
              <a:t>School Readiness</a:t>
            </a:r>
          </a:p>
          <a:p>
            <a:pPr marL="0" indent="0" algn="ctr">
              <a:buNone/>
            </a:pPr>
            <a:r>
              <a:rPr lang="en-GB" dirty="0">
                <a:latin typeface="phitradesign Handwritten Thin"/>
                <a:cs typeface="phitradesign Handwritten Thin"/>
              </a:rPr>
              <a:t>Website has some great resources on it.</a:t>
            </a:r>
          </a:p>
        </p:txBody>
      </p:sp>
    </p:spTree>
    <p:extLst>
      <p:ext uri="{BB962C8B-B14F-4D97-AF65-F5344CB8AC3E}">
        <p14:creationId xmlns:p14="http://schemas.microsoft.com/office/powerpoint/2010/main" val="375416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641600"/>
            <a:ext cx="9193609" cy="42926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464555" y="278812"/>
            <a:ext cx="8300058" cy="58706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 u="sng" dirty="0">
                <a:latin typeface="phitradesign Handwritten Thin"/>
                <a:cs typeface="phitradesign Handwritten Thin"/>
              </a:rPr>
              <a:t>Uniform</a:t>
            </a:r>
            <a:endParaRPr lang="en-GB" sz="2800" u="sng" dirty="0">
              <a:latin typeface="phitradesign Handwritten Thin"/>
              <a:cs typeface="phitradesign Handwritten Thin"/>
            </a:endParaRPr>
          </a:p>
          <a:p>
            <a:pPr marL="0" indent="0">
              <a:buNone/>
            </a:pPr>
            <a:r>
              <a:rPr lang="en-GB" sz="2800" dirty="0">
                <a:latin typeface="phitradesign Handwritten Thin"/>
                <a:cs typeface="phitradesign Handwritten Thin"/>
              </a:rPr>
              <a:t>Tesco</a:t>
            </a:r>
          </a:p>
          <a:p>
            <a:pPr marL="0" indent="0">
              <a:buNone/>
            </a:pPr>
            <a:r>
              <a:rPr lang="en-GB" sz="2800" dirty="0">
                <a:latin typeface="phitradesign Handwritten Thin"/>
                <a:cs typeface="phitradesign Handwritten Thin"/>
              </a:rPr>
              <a:t>School Trends</a:t>
            </a:r>
          </a:p>
          <a:p>
            <a:pPr marL="0" indent="0">
              <a:buNone/>
            </a:pPr>
            <a:r>
              <a:rPr lang="en-GB" sz="2800" dirty="0" err="1">
                <a:latin typeface="phitradesign Handwritten Thin"/>
                <a:cs typeface="phitradesign Handwritten Thin"/>
              </a:rPr>
              <a:t>Kidz</a:t>
            </a:r>
            <a:r>
              <a:rPr lang="en-GB" sz="2800" dirty="0">
                <a:latin typeface="phitradesign Handwritten Thin"/>
                <a:cs typeface="phitradesign Handwritten Thin"/>
              </a:rPr>
              <a:t> Zone</a:t>
            </a:r>
          </a:p>
          <a:p>
            <a:pPr marL="0" indent="0">
              <a:buNone/>
            </a:pPr>
            <a:endParaRPr lang="en-GB" sz="2800" dirty="0">
              <a:latin typeface="phitradesign Handwritten Thin"/>
              <a:cs typeface="phitradesign Handwritten Thin"/>
            </a:endParaRPr>
          </a:p>
          <a:p>
            <a:pPr marL="0" indent="0">
              <a:buNone/>
            </a:pPr>
            <a:endParaRPr lang="en-GB" sz="2800" dirty="0">
              <a:latin typeface="phitradesign Handwritten Thin"/>
              <a:cs typeface="phitradesign Handwritten Thin"/>
            </a:endParaRPr>
          </a:p>
          <a:p>
            <a:pPr marL="0" indent="0">
              <a:buNone/>
            </a:pPr>
            <a:endParaRPr lang="en-GB" sz="2800" dirty="0">
              <a:latin typeface="phitradesign Handwritten Thin"/>
              <a:cs typeface="phitradesign Handwritten Thin"/>
            </a:endParaRPr>
          </a:p>
          <a:p>
            <a:pPr marL="0" indent="0">
              <a:buNone/>
            </a:pPr>
            <a:endParaRPr lang="en-GB" sz="2800" dirty="0">
              <a:latin typeface="phitradesign Handwritten Thin"/>
              <a:cs typeface="phitradesign Handwritten Thin"/>
            </a:endParaRPr>
          </a:p>
          <a:p>
            <a:pPr marL="0" indent="0">
              <a:buNone/>
            </a:pPr>
            <a:endParaRPr lang="en-GB" sz="2800" dirty="0">
              <a:latin typeface="phitradesign Handwritten Thin"/>
              <a:cs typeface="phitradesign Handwritten Thin"/>
            </a:endParaRPr>
          </a:p>
          <a:p>
            <a:pPr marL="0" indent="0">
              <a:buNone/>
            </a:pPr>
            <a:r>
              <a:rPr lang="en-GB" sz="2800" dirty="0">
                <a:latin typeface="phitradesign Handwritten Thin"/>
                <a:cs typeface="phitradesign Handwritten Thin"/>
              </a:rPr>
              <a:t>Enter school name onto website and it pulls up details.</a:t>
            </a:r>
          </a:p>
          <a:p>
            <a:pPr marL="0" indent="0">
              <a:buNone/>
            </a:pPr>
            <a:r>
              <a:rPr lang="en-GB" sz="2800" dirty="0">
                <a:latin typeface="phitradesign Handwritten Thin"/>
                <a:cs typeface="phitradesign Handwritten Thin"/>
              </a:rPr>
              <a:t>Plimsols for inside school. </a:t>
            </a:r>
            <a:r>
              <a:rPr lang="en-GB" sz="2800">
                <a:latin typeface="phitradesign Handwritten Thin"/>
                <a:cs typeface="phitradesign Handwritten Thin"/>
              </a:rPr>
              <a:t>Trainers for PE.</a:t>
            </a:r>
            <a:endParaRPr lang="en-GB" sz="2800" dirty="0">
              <a:latin typeface="phitradesign Handwritten Thin"/>
              <a:cs typeface="phitradesign Handwritten Thin"/>
            </a:endParaRPr>
          </a:p>
          <a:p>
            <a:pPr marL="0" indent="0">
              <a:buNone/>
            </a:pPr>
            <a:endParaRPr lang="en-GB" sz="2800" u="sng" dirty="0">
              <a:latin typeface="phitradesign Handwritten Thin"/>
              <a:cs typeface="phitradesign Handwritten Thin"/>
            </a:endParaRPr>
          </a:p>
          <a:p>
            <a:pPr marL="0" indent="0">
              <a:buNone/>
            </a:pPr>
            <a:endParaRPr lang="en-GB" sz="2800" u="sng" dirty="0">
              <a:latin typeface="phitradesign Handwritten Thin"/>
              <a:cs typeface="phitradesign Handwritten Thin"/>
            </a:endParaRPr>
          </a:p>
          <a:p>
            <a:pPr marL="0" indent="0">
              <a:buNone/>
            </a:pPr>
            <a:endParaRPr lang="en-GB" sz="2800" u="sng" dirty="0">
              <a:latin typeface="phitradesign Handwritten Thin"/>
              <a:cs typeface="phitradesign Handwritten Thi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8C503E-C272-E440-B940-3353FF552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925" y="1562100"/>
            <a:ext cx="2571750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8B0BCC-4A3D-6B44-B116-FBC2E5509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7648" y="1562100"/>
            <a:ext cx="2571750" cy="3429000"/>
          </a:xfrm>
          <a:prstGeom prst="rect">
            <a:avLst/>
          </a:prstGeom>
        </p:spPr>
      </p:pic>
      <p:sp>
        <p:nvSpPr>
          <p:cNvPr id="9" name="AutoShape 4" descr="IMG_9089.jpeg">
            <a:extLst>
              <a:ext uri="{FF2B5EF4-FFF2-40B4-BE49-F238E27FC236}">
                <a16:creationId xmlns:a16="http://schemas.microsoft.com/office/drawing/2014/main" id="{411A9B32-1338-9848-A412-6D819EC6B9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IMG_9089.jpeg">
            <a:extLst>
              <a:ext uri="{FF2B5EF4-FFF2-40B4-BE49-F238E27FC236}">
                <a16:creationId xmlns:a16="http://schemas.microsoft.com/office/drawing/2014/main" id="{A7CC99A5-3FEB-5B42-BAEC-FB23C89494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IMG_9089.jpeg">
            <a:extLst>
              <a:ext uri="{FF2B5EF4-FFF2-40B4-BE49-F238E27FC236}">
                <a16:creationId xmlns:a16="http://schemas.microsoft.com/office/drawing/2014/main" id="{2445E332-F836-2743-B0B5-9449F717A7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53DC60-5077-2740-94B7-573AD3D54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148" y="2520959"/>
            <a:ext cx="2908968" cy="242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31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641600"/>
            <a:ext cx="9193609" cy="42926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464555" y="278811"/>
            <a:ext cx="8300058" cy="393224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 dirty="0">
                <a:latin typeface="phitradesign Handwritten Thin"/>
                <a:cs typeface="phitradesign Handwritten Thin"/>
              </a:rPr>
              <a:t>Aims of Today’s Meeting</a:t>
            </a:r>
          </a:p>
          <a:p>
            <a:pPr marL="0" indent="0" algn="ctr">
              <a:buNone/>
            </a:pPr>
            <a:endParaRPr lang="en-GB" sz="4000" dirty="0">
              <a:latin typeface="phitradesign Handwritten Thin"/>
              <a:cs typeface="phitradesign Handwritten Thin"/>
            </a:endParaRPr>
          </a:p>
          <a:p>
            <a:r>
              <a:rPr lang="en-GB" sz="2800" dirty="0">
                <a:latin typeface="phitradesign Handwritten Thin"/>
                <a:cs typeface="phitradesign Handwritten Thin"/>
              </a:rPr>
              <a:t>To help you to understand the curriculum which is covered in the </a:t>
            </a:r>
            <a:r>
              <a:rPr lang="en-GB" sz="2800" dirty="0">
                <a:solidFill>
                  <a:srgbClr val="3333FF"/>
                </a:solidFill>
                <a:latin typeface="phitradesign Handwritten Thin"/>
                <a:cs typeface="phitradesign Handwritten Thin"/>
              </a:rPr>
              <a:t>E</a:t>
            </a:r>
            <a:r>
              <a:rPr lang="en-GB" sz="2800" dirty="0">
                <a:latin typeface="phitradesign Handwritten Thin"/>
                <a:cs typeface="phitradesign Handwritten Thin"/>
              </a:rPr>
              <a:t>arly </a:t>
            </a:r>
            <a:r>
              <a:rPr lang="en-GB" sz="2800" dirty="0">
                <a:solidFill>
                  <a:srgbClr val="3333FF"/>
                </a:solidFill>
                <a:latin typeface="phitradesign Handwritten Thin"/>
                <a:cs typeface="phitradesign Handwritten Thin"/>
              </a:rPr>
              <a:t>Y</a:t>
            </a:r>
            <a:r>
              <a:rPr lang="en-GB" sz="2800" dirty="0">
                <a:latin typeface="phitradesign Handwritten Thin"/>
                <a:cs typeface="phitradesign Handwritten Thin"/>
              </a:rPr>
              <a:t>ears </a:t>
            </a:r>
            <a:r>
              <a:rPr lang="en-GB" sz="2800" dirty="0">
                <a:solidFill>
                  <a:srgbClr val="3333FF"/>
                </a:solidFill>
                <a:latin typeface="phitradesign Handwritten Thin"/>
                <a:cs typeface="phitradesign Handwritten Thin"/>
              </a:rPr>
              <a:t>F</a:t>
            </a:r>
            <a:r>
              <a:rPr lang="en-GB" sz="2800" dirty="0">
                <a:latin typeface="phitradesign Handwritten Thin"/>
                <a:cs typeface="phitradesign Handwritten Thin"/>
              </a:rPr>
              <a:t>oundation </a:t>
            </a:r>
            <a:r>
              <a:rPr lang="en-GB" sz="2800" dirty="0">
                <a:solidFill>
                  <a:srgbClr val="3333FF"/>
                </a:solidFill>
                <a:latin typeface="phitradesign Handwritten Thin"/>
                <a:cs typeface="phitradesign Handwritten Thin"/>
              </a:rPr>
              <a:t>S</a:t>
            </a:r>
            <a:r>
              <a:rPr lang="en-GB" sz="2800" dirty="0">
                <a:latin typeface="phitradesign Handwritten Thin"/>
                <a:cs typeface="phitradesign Handwritten Thin"/>
              </a:rPr>
              <a:t>tage.</a:t>
            </a:r>
          </a:p>
          <a:p>
            <a:r>
              <a:rPr lang="en-GB" sz="2800" dirty="0">
                <a:latin typeface="phitradesign Handwritten Thin"/>
                <a:cs typeface="phitradesign Handwritten Thin"/>
              </a:rPr>
              <a:t>To give you an insight into uniform, routines etc.</a:t>
            </a:r>
          </a:p>
          <a:p>
            <a:endParaRPr lang="en-GB" sz="2800" dirty="0">
              <a:latin typeface="phitradesign Handwritten Thin"/>
              <a:cs typeface="phitradesign Handwritten Thin"/>
            </a:endParaRPr>
          </a:p>
        </p:txBody>
      </p:sp>
    </p:spTree>
    <p:extLst>
      <p:ext uri="{BB962C8B-B14F-4D97-AF65-F5344CB8AC3E}">
        <p14:creationId xmlns:p14="http://schemas.microsoft.com/office/powerpoint/2010/main" val="3251084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641600"/>
            <a:ext cx="9193609" cy="42926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464555" y="278812"/>
            <a:ext cx="8300058" cy="58706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u="sng" dirty="0">
                <a:latin typeface="phitradesign Handwritten Thin"/>
                <a:cs typeface="phitradesign Handwritten Thin"/>
              </a:rPr>
              <a:t>First Day of School– Tuesday 1</a:t>
            </a:r>
            <a:r>
              <a:rPr lang="en-GB" u="sng" baseline="30000" dirty="0">
                <a:latin typeface="phitradesign Handwritten Thin"/>
                <a:cs typeface="phitradesign Handwritten Thin"/>
              </a:rPr>
              <a:t>st</a:t>
            </a:r>
            <a:r>
              <a:rPr lang="en-GB" u="sng" dirty="0">
                <a:latin typeface="phitradesign Handwritten Thin"/>
                <a:cs typeface="phitradesign Handwritten Thin"/>
              </a:rPr>
              <a:t> September</a:t>
            </a:r>
          </a:p>
          <a:p>
            <a:pPr marL="0" indent="0" algn="ctr">
              <a:buNone/>
            </a:pPr>
            <a:endParaRPr lang="en-GB" sz="2800" i="1" u="sng" dirty="0">
              <a:latin typeface="phitradesign Handwritten Thin"/>
              <a:cs typeface="phitradesign Handwritten Thin"/>
            </a:endParaRPr>
          </a:p>
          <a:p>
            <a:r>
              <a:rPr lang="en-GB" sz="2800" dirty="0">
                <a:latin typeface="phitradesign Handwritten Thin"/>
                <a:cs typeface="phitradesign Handwritten Thin"/>
              </a:rPr>
              <a:t>Book bag</a:t>
            </a:r>
          </a:p>
          <a:p>
            <a:r>
              <a:rPr lang="en-GB" sz="2800" dirty="0">
                <a:latin typeface="phitradesign Handwritten Thin"/>
                <a:cs typeface="phitradesign Handwritten Thin"/>
              </a:rPr>
              <a:t>P.E kit in a drawstring bag. </a:t>
            </a:r>
          </a:p>
          <a:p>
            <a:endParaRPr lang="en-GB" sz="2800" dirty="0">
              <a:latin typeface="phitradesign Handwritten Thin"/>
              <a:cs typeface="phitradesign Handwritten Thin"/>
            </a:endParaRPr>
          </a:p>
          <a:p>
            <a:r>
              <a:rPr lang="en-GB" sz="2800" dirty="0">
                <a:latin typeface="phitradesign Handwritten Thin"/>
                <a:cs typeface="phitradesign Handwritten Thin"/>
              </a:rPr>
              <a:t>On the following Monday, children will need to come to school dressed in Forest School clothes and with their school uniform to change into. </a:t>
            </a:r>
          </a:p>
          <a:p>
            <a:endParaRPr lang="en-GB" sz="2800" dirty="0">
              <a:latin typeface="phitradesign Handwritten Thin"/>
              <a:cs typeface="phitradesign Handwritten Thin"/>
            </a:endParaRPr>
          </a:p>
          <a:p>
            <a:r>
              <a:rPr lang="en-GB" sz="2800" dirty="0">
                <a:latin typeface="phitradesign Handwritten Thin"/>
                <a:cs typeface="phitradesign Handwritten Thin"/>
              </a:rPr>
              <a:t>Drop off and collection. Drop off directly to the door and pick up from </a:t>
            </a:r>
            <a:r>
              <a:rPr lang="en-GB" sz="2800" dirty="0" err="1">
                <a:latin typeface="phitradesign Handwritten Thin"/>
                <a:cs typeface="phitradesign Handwritten Thin"/>
              </a:rPr>
              <a:t>Gaddesby</a:t>
            </a:r>
            <a:r>
              <a:rPr lang="en-GB" sz="2800" dirty="0">
                <a:latin typeface="phitradesign Handwritten Thin"/>
                <a:cs typeface="phitradesign Handwritten Thin"/>
              </a:rPr>
              <a:t> pre-school car park. We will send children to you at 15:05. </a:t>
            </a:r>
          </a:p>
          <a:p>
            <a:endParaRPr lang="en-GB" sz="2800" dirty="0">
              <a:latin typeface="phitradesign Handwritten Thin"/>
              <a:cs typeface="phitradesign Handwritten Thin"/>
            </a:endParaRPr>
          </a:p>
          <a:p>
            <a:pPr marL="0" indent="0">
              <a:buNone/>
            </a:pPr>
            <a:endParaRPr lang="en-GB" sz="2800" dirty="0">
              <a:latin typeface="phitradesign Handwritten Thin"/>
              <a:cs typeface="phitradesign Handwritten Thin"/>
            </a:endParaRPr>
          </a:p>
          <a:p>
            <a:pPr marL="0" indent="0">
              <a:buNone/>
            </a:pPr>
            <a:endParaRPr lang="en-GB" sz="2800" dirty="0">
              <a:latin typeface="phitradesign Handwritten Thin"/>
              <a:cs typeface="phitradesign Handwritten Thin"/>
            </a:endParaRPr>
          </a:p>
          <a:p>
            <a:pPr marL="0" indent="0">
              <a:buNone/>
            </a:pPr>
            <a:endParaRPr lang="en-GB" sz="2800" dirty="0">
              <a:latin typeface="phitradesign Handwritten Thin"/>
              <a:cs typeface="phitradesign Handwritten Thin"/>
            </a:endParaRPr>
          </a:p>
          <a:p>
            <a:pPr marL="0" indent="0" algn="ctr">
              <a:buNone/>
            </a:pPr>
            <a:endParaRPr lang="en-GB" sz="2800" u="sng" dirty="0">
              <a:latin typeface="phitradesign Handwritten Thin"/>
              <a:cs typeface="phitradesign Handwritten Thin"/>
            </a:endParaRPr>
          </a:p>
          <a:p>
            <a:pPr marL="0" indent="0">
              <a:buNone/>
            </a:pPr>
            <a:endParaRPr lang="en-GB" sz="2800" u="sng" dirty="0">
              <a:latin typeface="phitradesign Handwritten Thin"/>
              <a:cs typeface="phitradesign Handwritten Thin"/>
            </a:endParaRPr>
          </a:p>
        </p:txBody>
      </p:sp>
    </p:spTree>
    <p:extLst>
      <p:ext uri="{BB962C8B-B14F-4D97-AF65-F5344CB8AC3E}">
        <p14:creationId xmlns:p14="http://schemas.microsoft.com/office/powerpoint/2010/main" val="2930359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641600"/>
            <a:ext cx="9193609" cy="42926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464555" y="278812"/>
            <a:ext cx="8300058" cy="58706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u="sng" dirty="0">
                <a:latin typeface="phitradesign Handwritten Thin"/>
                <a:cs typeface="phitradesign Handwritten Thin"/>
              </a:rPr>
              <a:t>Cool Milk </a:t>
            </a:r>
          </a:p>
          <a:p>
            <a:pPr marL="0" indent="0" algn="ctr">
              <a:buNone/>
            </a:pPr>
            <a:endParaRPr lang="en-GB" sz="2800" i="1" u="sng" dirty="0">
              <a:latin typeface="phitradesign Handwritten Thin"/>
              <a:cs typeface="phitradesign Handwritten Thin"/>
            </a:endParaRPr>
          </a:p>
          <a:p>
            <a:r>
              <a:rPr lang="en-GB" sz="2800" dirty="0">
                <a:latin typeface="phitradesign Handwritten Thin"/>
                <a:cs typeface="phitradesign Handwritten Thin"/>
              </a:rPr>
              <a:t>All children need to be registered to receive free milk up until the age of 5. </a:t>
            </a:r>
          </a:p>
          <a:p>
            <a:pPr marL="0" indent="0">
              <a:buNone/>
            </a:pPr>
            <a:endParaRPr lang="en-GB" sz="2800" dirty="0">
              <a:latin typeface="phitradesign Handwritten Thin"/>
              <a:cs typeface="phitradesign Handwritten Thin"/>
            </a:endParaRPr>
          </a:p>
          <a:p>
            <a:r>
              <a:rPr lang="en-GB" sz="2800" dirty="0">
                <a:latin typeface="phitradesign Handwritten Thin"/>
                <a:cs typeface="phitradesign Handwritten Thin"/>
              </a:rPr>
              <a:t>After this point if you would like your child to receive milk, will need to contact Cool Milk and pay.</a:t>
            </a:r>
          </a:p>
          <a:p>
            <a:endParaRPr lang="en-GB" sz="2800" dirty="0">
              <a:latin typeface="phitradesign Handwritten Thin"/>
              <a:cs typeface="phitradesign Handwritten Thin"/>
            </a:endParaRPr>
          </a:p>
          <a:p>
            <a:pPr marL="0" indent="0">
              <a:buNone/>
            </a:pPr>
            <a:endParaRPr lang="en-GB" sz="2800" dirty="0">
              <a:latin typeface="phitradesign Handwritten Thin"/>
              <a:cs typeface="phitradesign Handwritten Thin"/>
            </a:endParaRPr>
          </a:p>
          <a:p>
            <a:pPr marL="0" indent="0">
              <a:buNone/>
            </a:pPr>
            <a:endParaRPr lang="en-GB" sz="2800" dirty="0">
              <a:latin typeface="phitradesign Handwritten Thin"/>
              <a:cs typeface="phitradesign Handwritten Thin"/>
            </a:endParaRPr>
          </a:p>
          <a:p>
            <a:pPr marL="0" indent="0">
              <a:buNone/>
            </a:pPr>
            <a:endParaRPr lang="en-GB" sz="2800" dirty="0">
              <a:latin typeface="phitradesign Handwritten Thin"/>
              <a:cs typeface="phitradesign Handwritten Thin"/>
            </a:endParaRPr>
          </a:p>
          <a:p>
            <a:pPr marL="0" indent="0" algn="ctr">
              <a:buNone/>
            </a:pPr>
            <a:endParaRPr lang="en-GB" sz="2800" u="sng" dirty="0">
              <a:latin typeface="phitradesign Handwritten Thin"/>
              <a:cs typeface="phitradesign Handwritten Thin"/>
            </a:endParaRPr>
          </a:p>
          <a:p>
            <a:pPr marL="0" indent="0">
              <a:buNone/>
            </a:pPr>
            <a:endParaRPr lang="en-GB" sz="2800" u="sng" dirty="0">
              <a:latin typeface="phitradesign Handwritten Thin"/>
              <a:cs typeface="phitradesign Handwritten Thin"/>
            </a:endParaRPr>
          </a:p>
        </p:txBody>
      </p:sp>
    </p:spTree>
    <p:extLst>
      <p:ext uri="{BB962C8B-B14F-4D97-AF65-F5344CB8AC3E}">
        <p14:creationId xmlns:p14="http://schemas.microsoft.com/office/powerpoint/2010/main" val="764326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641600"/>
            <a:ext cx="9193609" cy="42926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464555" y="278812"/>
            <a:ext cx="8300058" cy="58706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u="sng" dirty="0">
                <a:latin typeface="phitradesign Handwritten Thin"/>
                <a:cs typeface="phitradesign Handwritten Thin"/>
              </a:rPr>
              <a:t>School Dinners</a:t>
            </a:r>
          </a:p>
          <a:p>
            <a:pPr marL="0" indent="0" algn="ctr">
              <a:buNone/>
            </a:pPr>
            <a:endParaRPr lang="en-GB" sz="2800" i="1" u="sng" dirty="0">
              <a:latin typeface="phitradesign Handwritten Thin"/>
              <a:cs typeface="phitradesign Handwritten Thin"/>
            </a:endParaRPr>
          </a:p>
          <a:p>
            <a:r>
              <a:rPr lang="en-GB" sz="2800" dirty="0">
                <a:latin typeface="phitradesign Handwritten Thin"/>
                <a:cs typeface="phitradesign Handwritten Thin"/>
              </a:rPr>
              <a:t>Three week rolling programme, all freshly cooked on site.</a:t>
            </a:r>
          </a:p>
          <a:p>
            <a:r>
              <a:rPr lang="en-GB" sz="2800" dirty="0">
                <a:latin typeface="phitradesign Handwritten Thin"/>
                <a:cs typeface="phitradesign Handwritten Thin"/>
              </a:rPr>
              <a:t>Children will receive free hot dinners.</a:t>
            </a:r>
          </a:p>
          <a:p>
            <a:r>
              <a:rPr lang="en-GB" sz="2800" dirty="0">
                <a:latin typeface="phitradesign Handwritten Thin"/>
                <a:cs typeface="phitradesign Handwritten Thin"/>
              </a:rPr>
              <a:t>Menus available on </a:t>
            </a:r>
            <a:r>
              <a:rPr lang="en-GB" sz="2800" dirty="0" err="1">
                <a:latin typeface="phitradesign Handwritten Thin"/>
                <a:cs typeface="phitradesign Handwritten Thin"/>
              </a:rPr>
              <a:t>Gaddesby</a:t>
            </a:r>
            <a:r>
              <a:rPr lang="en-GB" sz="2800" dirty="0">
                <a:latin typeface="phitradesign Handwritten Thin"/>
                <a:cs typeface="phitradesign Handwritten Thin"/>
              </a:rPr>
              <a:t> website and you will be notified of any menu changes. </a:t>
            </a:r>
          </a:p>
          <a:p>
            <a:r>
              <a:rPr lang="en-GB" sz="2800" dirty="0">
                <a:latin typeface="phitradesign Handwritten Thin"/>
                <a:cs typeface="phitradesign Handwritten Thin"/>
              </a:rPr>
              <a:t>Children choose via pictures. </a:t>
            </a:r>
          </a:p>
          <a:p>
            <a:endParaRPr lang="en-GB" sz="2800" dirty="0">
              <a:latin typeface="phitradesign Handwritten Thin"/>
              <a:cs typeface="phitradesign Handwritten Thin"/>
            </a:endParaRPr>
          </a:p>
          <a:p>
            <a:pPr marL="0" indent="0">
              <a:buNone/>
            </a:pPr>
            <a:endParaRPr lang="en-GB" sz="2800" dirty="0">
              <a:latin typeface="phitradesign Handwritten Thin"/>
              <a:cs typeface="phitradesign Handwritten Thin"/>
            </a:endParaRPr>
          </a:p>
          <a:p>
            <a:pPr marL="0" indent="0">
              <a:buNone/>
            </a:pPr>
            <a:endParaRPr lang="en-GB" sz="2800" dirty="0">
              <a:latin typeface="phitradesign Handwritten Thin"/>
              <a:cs typeface="phitradesign Handwritten Thin"/>
            </a:endParaRPr>
          </a:p>
          <a:p>
            <a:pPr marL="0" indent="0">
              <a:buNone/>
            </a:pPr>
            <a:endParaRPr lang="en-GB" sz="2800" dirty="0">
              <a:latin typeface="phitradesign Handwritten Thin"/>
              <a:cs typeface="phitradesign Handwritten Thin"/>
            </a:endParaRPr>
          </a:p>
          <a:p>
            <a:pPr marL="0" indent="0" algn="ctr">
              <a:buNone/>
            </a:pPr>
            <a:endParaRPr lang="en-GB" sz="2800" u="sng" dirty="0">
              <a:latin typeface="phitradesign Handwritten Thin"/>
              <a:cs typeface="phitradesign Handwritten Thin"/>
            </a:endParaRPr>
          </a:p>
          <a:p>
            <a:pPr marL="0" indent="0">
              <a:buNone/>
            </a:pPr>
            <a:endParaRPr lang="en-GB" sz="2800" u="sng" dirty="0">
              <a:latin typeface="phitradesign Handwritten Thin"/>
              <a:cs typeface="phitradesign Handwritten Thin"/>
            </a:endParaRPr>
          </a:p>
        </p:txBody>
      </p:sp>
    </p:spTree>
    <p:extLst>
      <p:ext uri="{BB962C8B-B14F-4D97-AF65-F5344CB8AC3E}">
        <p14:creationId xmlns:p14="http://schemas.microsoft.com/office/powerpoint/2010/main" val="3714318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641600"/>
            <a:ext cx="9193609" cy="42926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464555" y="278812"/>
            <a:ext cx="8300058" cy="58706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u="sng" dirty="0">
                <a:latin typeface="phitradesign Handwritten Thin"/>
                <a:cs typeface="phitradesign Handwritten Thin"/>
              </a:rPr>
              <a:t>Pupil Premium</a:t>
            </a:r>
          </a:p>
          <a:p>
            <a:pPr marL="0" indent="0" algn="ctr">
              <a:buNone/>
            </a:pPr>
            <a:endParaRPr lang="en-GB" sz="2800" i="1" u="sng" dirty="0">
              <a:latin typeface="phitradesign Handwritten Thin"/>
              <a:cs typeface="phitradesign Handwritten Thin"/>
            </a:endParaRPr>
          </a:p>
          <a:p>
            <a:r>
              <a:rPr lang="en-GB" sz="2800" dirty="0">
                <a:latin typeface="phitradesign Handwritten Thin"/>
                <a:cs typeface="phitradesign Handwritten Thin"/>
              </a:rPr>
              <a:t>Schools are given a pupil premium for:</a:t>
            </a:r>
          </a:p>
          <a:p>
            <a:endParaRPr lang="en-GB" sz="2800" dirty="0">
              <a:latin typeface="phitradesign Handwritten Thin"/>
              <a:cs typeface="phitradesign Handwritten Thin"/>
            </a:endParaRPr>
          </a:p>
          <a:p>
            <a:r>
              <a:rPr lang="en-GB" sz="2800" dirty="0">
                <a:latin typeface="phitradesign Handwritten Thin"/>
                <a:cs typeface="phitradesign Handwritten Thin"/>
              </a:rPr>
              <a:t>Children who have qualified for free school meals at any point in the past six years. The school receives £1320 for each of these children.</a:t>
            </a:r>
          </a:p>
          <a:p>
            <a:r>
              <a:rPr lang="en-GB" sz="2800" dirty="0">
                <a:latin typeface="phitradesign Handwritten Thin"/>
                <a:cs typeface="phitradesign Handwritten Thin"/>
              </a:rPr>
              <a:t>Children who are or have been looked after under local authority care for more than one day. These children are awarded a premium of £2300.</a:t>
            </a:r>
          </a:p>
          <a:p>
            <a:r>
              <a:rPr lang="en-GB" sz="2800" dirty="0">
                <a:latin typeface="phitradesign Handwritten Thin"/>
                <a:cs typeface="phitradesign Handwritten Thin"/>
              </a:rPr>
              <a:t>Children from service families who receive a child pension from the Ministry of Defence. They are awarded £300.</a:t>
            </a:r>
          </a:p>
          <a:p>
            <a:pPr marL="0" indent="0">
              <a:buNone/>
            </a:pPr>
            <a:endParaRPr lang="en-GB" sz="2800" dirty="0">
              <a:latin typeface="phitradesign Handwritten Thin"/>
              <a:cs typeface="phitradesign Handwritten Thin"/>
            </a:endParaRPr>
          </a:p>
          <a:p>
            <a:pPr marL="0" indent="0">
              <a:buNone/>
            </a:pPr>
            <a:endParaRPr lang="en-GB" sz="2800" dirty="0">
              <a:latin typeface="phitradesign Handwritten Thin"/>
              <a:cs typeface="phitradesign Handwritten Thin"/>
            </a:endParaRPr>
          </a:p>
          <a:p>
            <a:pPr marL="0" indent="0">
              <a:buNone/>
            </a:pPr>
            <a:endParaRPr lang="en-GB" sz="2800" dirty="0">
              <a:latin typeface="phitradesign Handwritten Thin"/>
              <a:cs typeface="phitradesign Handwritten Thin"/>
            </a:endParaRPr>
          </a:p>
          <a:p>
            <a:pPr marL="0" indent="0" algn="ctr">
              <a:buNone/>
            </a:pPr>
            <a:endParaRPr lang="en-GB" sz="2800" u="sng" dirty="0">
              <a:latin typeface="phitradesign Handwritten Thin"/>
              <a:cs typeface="phitradesign Handwritten Thin"/>
            </a:endParaRPr>
          </a:p>
          <a:p>
            <a:pPr marL="0" indent="0">
              <a:buNone/>
            </a:pPr>
            <a:endParaRPr lang="en-GB" sz="2800" u="sng" dirty="0">
              <a:latin typeface="phitradesign Handwritten Thin"/>
              <a:cs typeface="phitradesign Handwritten Thin"/>
            </a:endParaRPr>
          </a:p>
        </p:txBody>
      </p:sp>
    </p:spTree>
    <p:extLst>
      <p:ext uri="{BB962C8B-B14F-4D97-AF65-F5344CB8AC3E}">
        <p14:creationId xmlns:p14="http://schemas.microsoft.com/office/powerpoint/2010/main" val="87171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641600"/>
            <a:ext cx="9193609" cy="42926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464555" y="278812"/>
            <a:ext cx="8300058" cy="58706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2800" u="sng" dirty="0">
              <a:latin typeface="phitradesign Handwritten Thin"/>
              <a:cs typeface="phitradesign Handwritten Thin"/>
            </a:endParaRPr>
          </a:p>
          <a:p>
            <a:pPr marL="0" indent="0" algn="ctr">
              <a:buNone/>
            </a:pPr>
            <a:endParaRPr lang="en-GB" sz="2800" u="sng" dirty="0">
              <a:latin typeface="phitradesign Handwritten Thin"/>
              <a:cs typeface="phitradesign Handwritten Thin"/>
            </a:endParaRPr>
          </a:p>
          <a:p>
            <a:pPr marL="0" indent="0" algn="ctr">
              <a:buNone/>
            </a:pPr>
            <a:r>
              <a:rPr lang="en-GB" sz="7200" u="sng" dirty="0">
                <a:latin typeface="phitradesign Handwritten Thin"/>
                <a:cs typeface="phitradesign Handwritten Thin"/>
              </a:rPr>
              <a:t>Kiss and Drop system/ school bus.</a:t>
            </a:r>
          </a:p>
        </p:txBody>
      </p:sp>
    </p:spTree>
    <p:extLst>
      <p:ext uri="{BB962C8B-B14F-4D97-AF65-F5344CB8AC3E}">
        <p14:creationId xmlns:p14="http://schemas.microsoft.com/office/powerpoint/2010/main" val="2153028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641600"/>
            <a:ext cx="9193609" cy="42926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464555" y="278812"/>
            <a:ext cx="8300058" cy="58706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u="sng" dirty="0">
                <a:latin typeface="phitradesign Handwritten Thin"/>
                <a:cs typeface="phitradesign Handwritten Thin"/>
              </a:rPr>
              <a:t>And Finally…</a:t>
            </a:r>
          </a:p>
          <a:p>
            <a:pPr marL="0" indent="0" algn="ctr">
              <a:buNone/>
            </a:pPr>
            <a:endParaRPr lang="en-GB" sz="2800" u="sng" dirty="0">
              <a:latin typeface="phitradesign Handwritten Thin"/>
              <a:cs typeface="phitradesign Handwritten Thin"/>
            </a:endParaRPr>
          </a:p>
          <a:p>
            <a:pPr>
              <a:lnSpc>
                <a:spcPct val="90000"/>
              </a:lnSpc>
            </a:pPr>
            <a:r>
              <a:rPr lang="en-GB" sz="2800" dirty="0">
                <a:latin typeface="phitradesign Handwritten Thin"/>
                <a:cs typeface="phitradesign Handwritten Thin"/>
              </a:rPr>
              <a:t>If you have any worries or concerns please come in and see us and we will do our best to help you </a:t>
            </a:r>
            <a:r>
              <a:rPr lang="en-GB" sz="2800" dirty="0">
                <a:latin typeface="phitradesign Handwritten Thin"/>
                <a:cs typeface="phitradesign Handwritten Thin"/>
                <a:sym typeface="Wingdings" charset="0"/>
              </a:rPr>
              <a:t></a:t>
            </a:r>
          </a:p>
          <a:p>
            <a:pPr>
              <a:lnSpc>
                <a:spcPct val="90000"/>
              </a:lnSpc>
            </a:pPr>
            <a:r>
              <a:rPr lang="en-GB" sz="2800" b="1" dirty="0">
                <a:latin typeface="phitradesign Handwritten Thin"/>
                <a:cs typeface="phitradesign Handwritten Thin"/>
                <a:sym typeface="Wingdings" charset="0"/>
                <a:hlinkClick r:id="rId3"/>
              </a:rPr>
              <a:t>kstansfield@gaddesby.bepschools.org</a:t>
            </a:r>
            <a:r>
              <a:rPr lang="en-GB" sz="2800" b="1">
                <a:latin typeface="phitradesign Handwritten Thin"/>
                <a:cs typeface="phitradesign Handwritten Thin"/>
                <a:sym typeface="Wingdings" charset="0"/>
              </a:rPr>
              <a:t> </a:t>
            </a:r>
            <a:endParaRPr lang="en-GB" sz="2800" b="1" dirty="0">
              <a:latin typeface="phitradesign Handwritten Thin"/>
              <a:cs typeface="phitradesign Handwritten Thin"/>
              <a:sym typeface="Wingdings" charset="0"/>
            </a:endParaRPr>
          </a:p>
          <a:p>
            <a:pPr>
              <a:lnSpc>
                <a:spcPct val="90000"/>
              </a:lnSpc>
            </a:pPr>
            <a:endParaRPr lang="en-GB" sz="2800" b="1" dirty="0">
              <a:latin typeface="phitradesign Handwritten Thin"/>
              <a:cs typeface="phitradesign Handwritten Thin"/>
              <a:sym typeface="Wingdings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latin typeface="phitradesign Handwritten Thin"/>
                <a:cs typeface="phitradesign Handwritten Thin"/>
                <a:sym typeface="Wingdings" charset="0"/>
              </a:rPr>
              <a:t>Contact me if you have any questions or to pass on information . </a:t>
            </a:r>
          </a:p>
          <a:p>
            <a:pPr marL="0" indent="0">
              <a:lnSpc>
                <a:spcPct val="90000"/>
              </a:lnSpc>
              <a:buNone/>
            </a:pPr>
            <a:endParaRPr lang="en-GB" sz="2800" dirty="0">
              <a:latin typeface="phitradesign Handwritten Thin"/>
              <a:cs typeface="phitradesign Handwritten Thin"/>
              <a:sym typeface="Wingdings" charset="0"/>
            </a:endParaRPr>
          </a:p>
          <a:p>
            <a:pPr>
              <a:lnSpc>
                <a:spcPct val="90000"/>
              </a:lnSpc>
            </a:pPr>
            <a:r>
              <a:rPr lang="en-GB" sz="2800" b="1" dirty="0">
                <a:latin typeface="phitradesign Handwritten Thin"/>
                <a:cs typeface="phitradesign Handwritten Thin"/>
                <a:sym typeface="Wingdings" charset="0"/>
              </a:rPr>
              <a:t>Thank you for coming – any questions ?</a:t>
            </a:r>
          </a:p>
          <a:p>
            <a:pPr>
              <a:lnSpc>
                <a:spcPct val="90000"/>
              </a:lnSpc>
            </a:pPr>
            <a:endParaRPr lang="en-GB" sz="2800" b="1" dirty="0">
              <a:latin typeface="phitradesign Handwritten Thin"/>
              <a:cs typeface="phitradesign Handwritten Thin"/>
              <a:sym typeface="Wingdings" charset="0"/>
            </a:endParaRPr>
          </a:p>
          <a:p>
            <a:pPr algn="ctr">
              <a:lnSpc>
                <a:spcPct val="90000"/>
              </a:lnSpc>
              <a:buFont typeface="Wingdings" charset="0"/>
              <a:buNone/>
            </a:pPr>
            <a:r>
              <a:rPr lang="en-GB" sz="2000" dirty="0">
                <a:latin typeface="phitradesign Handwritten Thin"/>
                <a:cs typeface="phitradesign Handwritten Thin"/>
              </a:rPr>
              <a:t>.</a:t>
            </a:r>
          </a:p>
          <a:p>
            <a:pPr marL="0" indent="0">
              <a:buNone/>
            </a:pPr>
            <a:endParaRPr lang="en-GB" sz="2800" u="sng" dirty="0">
              <a:latin typeface="phitradesign Handwritten Thin"/>
              <a:cs typeface="phitradesign Handwritten Thin"/>
            </a:endParaRPr>
          </a:p>
        </p:txBody>
      </p:sp>
    </p:spTree>
    <p:extLst>
      <p:ext uri="{BB962C8B-B14F-4D97-AF65-F5344CB8AC3E}">
        <p14:creationId xmlns:p14="http://schemas.microsoft.com/office/powerpoint/2010/main" val="1528533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641600"/>
            <a:ext cx="9193609" cy="4292600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464555" y="278811"/>
            <a:ext cx="8300058" cy="431992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latin typeface="phitradesign Handwritten Thin"/>
                <a:cs typeface="phitradesign Handwritten Thin"/>
              </a:rPr>
              <a:t>The Staff</a:t>
            </a:r>
          </a:p>
          <a:p>
            <a:pPr marL="0" indent="0" algn="ctr">
              <a:buNone/>
            </a:pPr>
            <a:endParaRPr lang="en-US" sz="3600" dirty="0">
              <a:latin typeface="phitradesign Handwritten Thin"/>
              <a:cs typeface="phitradesign Handwritten Thin"/>
            </a:endParaRPr>
          </a:p>
          <a:p>
            <a:r>
              <a:rPr lang="en-US" sz="3600" dirty="0">
                <a:latin typeface="phitradesign Handwritten Thin"/>
                <a:cs typeface="phitradesign Handwritten Thin"/>
              </a:rPr>
              <a:t>Class Teacher: Miss Stansfield and </a:t>
            </a:r>
            <a:r>
              <a:rPr lang="en-US" sz="3600" dirty="0" err="1">
                <a:latin typeface="phitradesign Handwritten Thin"/>
                <a:cs typeface="phitradesign Handwritten Thin"/>
              </a:rPr>
              <a:t>Mrs</a:t>
            </a:r>
            <a:r>
              <a:rPr lang="en-US" sz="3600" dirty="0">
                <a:latin typeface="phitradesign Handwritten Thin"/>
                <a:cs typeface="phitradesign Handwritten Thin"/>
              </a:rPr>
              <a:t> Meredith</a:t>
            </a:r>
          </a:p>
          <a:p>
            <a:r>
              <a:rPr lang="en-US" sz="3600" dirty="0">
                <a:latin typeface="phitradesign Handwritten Thin"/>
                <a:cs typeface="phitradesign Handwritten Thin"/>
              </a:rPr>
              <a:t>Teaching Assistant: Miss Mundell, Miss Maguire and </a:t>
            </a:r>
            <a:r>
              <a:rPr lang="en-US" sz="3600" dirty="0" err="1">
                <a:latin typeface="phitradesign Handwritten Thin"/>
                <a:cs typeface="phitradesign Handwritten Thin"/>
              </a:rPr>
              <a:t>Mrs</a:t>
            </a:r>
            <a:r>
              <a:rPr lang="en-US" sz="3600" dirty="0">
                <a:latin typeface="phitradesign Handwritten Thin"/>
                <a:cs typeface="phitradesign Handwritten Thin"/>
              </a:rPr>
              <a:t> </a:t>
            </a:r>
            <a:r>
              <a:rPr lang="en-US" sz="3600" dirty="0" err="1">
                <a:latin typeface="phitradesign Handwritten Thin"/>
                <a:cs typeface="phitradesign Handwritten Thin"/>
              </a:rPr>
              <a:t>Coulthurst</a:t>
            </a:r>
            <a:endParaRPr lang="en-US" sz="3600" dirty="0">
              <a:latin typeface="phitradesign Handwritten Thin"/>
              <a:cs typeface="phitradesign Handwritten Thin"/>
            </a:endParaRPr>
          </a:p>
        </p:txBody>
      </p:sp>
    </p:spTree>
    <p:extLst>
      <p:ext uri="{BB962C8B-B14F-4D97-AF65-F5344CB8AC3E}">
        <p14:creationId xmlns:p14="http://schemas.microsoft.com/office/powerpoint/2010/main" val="1506764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641600"/>
            <a:ext cx="9193609" cy="42926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464555" y="278811"/>
            <a:ext cx="8300058" cy="465413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latin typeface="phitradesign Handwritten Thin"/>
                <a:cs typeface="phitradesign Handwritten Thin"/>
              </a:rPr>
              <a:t>What is the Early Years Foundation Stage?</a:t>
            </a:r>
          </a:p>
          <a:p>
            <a:pPr marL="0" indent="0" algn="ctr">
              <a:buNone/>
            </a:pPr>
            <a:endParaRPr lang="en-US" sz="4000" dirty="0">
              <a:latin typeface="phitradesign Handwritten Thin"/>
              <a:cs typeface="phitradesign Handwritten Thin"/>
            </a:endParaRPr>
          </a:p>
          <a:p>
            <a:r>
              <a:rPr lang="en-GB" sz="3000" dirty="0">
                <a:latin typeface="phitradesign Handwritten Thin"/>
                <a:cs typeface="phitradesign Handwritten Thin"/>
              </a:rPr>
              <a:t>The Early Years Foundation Stage (E.Y.F.S.) is the stage of education for children from </a:t>
            </a:r>
            <a:r>
              <a:rPr lang="en-GB" sz="3000" dirty="0">
                <a:solidFill>
                  <a:schemeClr val="folHlink"/>
                </a:solidFill>
                <a:latin typeface="phitradesign Handwritten Thin"/>
                <a:cs typeface="phitradesign Handwritten Thin"/>
              </a:rPr>
              <a:t>birth</a:t>
            </a:r>
            <a:r>
              <a:rPr lang="en-GB" sz="3000" dirty="0">
                <a:latin typeface="phitradesign Handwritten Thin"/>
                <a:cs typeface="phitradesign Handwritten Thin"/>
              </a:rPr>
              <a:t> to the </a:t>
            </a:r>
            <a:r>
              <a:rPr lang="en-GB" sz="3000" dirty="0">
                <a:solidFill>
                  <a:schemeClr val="folHlink"/>
                </a:solidFill>
                <a:latin typeface="phitradesign Handwritten Thin"/>
                <a:cs typeface="phitradesign Handwritten Thin"/>
              </a:rPr>
              <a:t>end of the Reception year.</a:t>
            </a:r>
            <a:r>
              <a:rPr lang="en-GB" sz="3000" dirty="0">
                <a:latin typeface="phitradesign Handwritten Thin"/>
                <a:cs typeface="phitradesign Handwritten Thin"/>
              </a:rPr>
              <a:t> </a:t>
            </a:r>
          </a:p>
          <a:p>
            <a:pPr>
              <a:buNone/>
            </a:pPr>
            <a:endParaRPr lang="en-GB" sz="3000" dirty="0">
              <a:latin typeface="phitradesign Handwritten Thin"/>
              <a:cs typeface="phitradesign Handwritten Thin"/>
            </a:endParaRPr>
          </a:p>
          <a:p>
            <a:r>
              <a:rPr lang="en-US" sz="3000" dirty="0">
                <a:latin typeface="phitradesign Handwritten Thin"/>
                <a:cs typeface="phitradesign Handwritten Thin"/>
              </a:rPr>
              <a:t>It is based on the recognition that children learn best through </a:t>
            </a:r>
            <a:r>
              <a:rPr lang="en-US" sz="3000" dirty="0">
                <a:solidFill>
                  <a:schemeClr val="folHlink"/>
                </a:solidFill>
                <a:latin typeface="phitradesign Handwritten Thin"/>
                <a:cs typeface="phitradesign Handwritten Thin"/>
              </a:rPr>
              <a:t>play and active learning.</a:t>
            </a:r>
            <a:r>
              <a:rPr lang="en-US" sz="3000" dirty="0">
                <a:latin typeface="phitradesign Handwritten Thin"/>
                <a:cs typeface="phitradesign Handwritten Thin"/>
              </a:rPr>
              <a:t> </a:t>
            </a:r>
          </a:p>
          <a:p>
            <a:pPr marL="0" indent="0">
              <a:buNone/>
            </a:pPr>
            <a:endParaRPr lang="en-US" sz="4000" dirty="0">
              <a:latin typeface="phitradesign Handwritten Thin"/>
              <a:cs typeface="phitradesign Handwritten Thin"/>
            </a:endParaRPr>
          </a:p>
        </p:txBody>
      </p:sp>
    </p:spTree>
    <p:extLst>
      <p:ext uri="{BB962C8B-B14F-4D97-AF65-F5344CB8AC3E}">
        <p14:creationId xmlns:p14="http://schemas.microsoft.com/office/powerpoint/2010/main" val="1706316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641600"/>
            <a:ext cx="9193609" cy="42926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464555" y="278811"/>
            <a:ext cx="8300058" cy="635192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GB" sz="2800" dirty="0">
                <a:latin typeface="phitradesign Handwritten Thin"/>
                <a:cs typeface="phitradesign Handwritten Thin"/>
              </a:rPr>
              <a:t>There are 3 </a:t>
            </a:r>
            <a:r>
              <a:rPr lang="en-GB" sz="2800" dirty="0">
                <a:solidFill>
                  <a:srgbClr val="FF0000"/>
                </a:solidFill>
                <a:latin typeface="phitradesign Handwritten Thin"/>
                <a:cs typeface="phitradesign Handwritten Thin"/>
              </a:rPr>
              <a:t>Prime Areas </a:t>
            </a:r>
            <a:r>
              <a:rPr lang="en-GB" sz="2800" dirty="0">
                <a:latin typeface="phitradesign Handwritten Thin"/>
                <a:cs typeface="phitradesign Handwritten Thin"/>
              </a:rPr>
              <a:t>of learning and 4 </a:t>
            </a:r>
            <a:r>
              <a:rPr lang="en-GB" sz="2800" dirty="0">
                <a:solidFill>
                  <a:srgbClr val="3366FF"/>
                </a:solidFill>
                <a:latin typeface="phitradesign Handwritten Thin"/>
                <a:cs typeface="phitradesign Handwritten Thin"/>
              </a:rPr>
              <a:t>Specific Areas. </a:t>
            </a:r>
            <a:endParaRPr lang="en-GB" sz="2600" dirty="0">
              <a:solidFill>
                <a:srgbClr val="3366FF"/>
              </a:solidFill>
              <a:latin typeface="phitradesign Handwritten Thin"/>
              <a:cs typeface="phitradesign Handwritten Thin"/>
            </a:endParaRPr>
          </a:p>
          <a:p>
            <a:pPr marL="0" indent="0" algn="ctr">
              <a:buNone/>
              <a:defRPr/>
            </a:pPr>
            <a:r>
              <a:rPr lang="en-GB" sz="2000" dirty="0">
                <a:latin typeface="phitradesign Handwritten Thin"/>
                <a:cs typeface="phitradesign Handwritten Thin"/>
              </a:rPr>
              <a:t>The Prime Areas work together and move through to support development in all other areas.  The Specific Areas include essential skills and knowledge for children to participate successfully in society.</a:t>
            </a:r>
          </a:p>
          <a:p>
            <a:pPr marL="0" indent="0" algn="ctr">
              <a:buNone/>
              <a:defRPr/>
            </a:pPr>
            <a:endParaRPr lang="en-GB" sz="2000" dirty="0">
              <a:solidFill>
                <a:srgbClr val="FF0000"/>
              </a:solidFill>
              <a:latin typeface="phitradesign Handwritten Thin"/>
              <a:cs typeface="phitradesign Handwritten Thin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solidFill>
                  <a:srgbClr val="FF0000"/>
                </a:solidFill>
                <a:latin typeface="phitradesign Handwritten Thin"/>
                <a:cs typeface="phitradesign Handwritten Thin"/>
              </a:rPr>
              <a:t>Personal, Social and Emotional Development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solidFill>
                  <a:srgbClr val="FF0000"/>
                </a:solidFill>
                <a:latin typeface="phitradesign Handwritten Thin"/>
                <a:cs typeface="phitradesign Handwritten Thin"/>
              </a:rPr>
              <a:t>Physical Development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solidFill>
                  <a:srgbClr val="FF0000"/>
                </a:solidFill>
                <a:latin typeface="phitradesign Handwritten Thin"/>
                <a:cs typeface="phitradesign Handwritten Thin"/>
              </a:rPr>
              <a:t>Communication and Language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solidFill>
                  <a:srgbClr val="3366FF"/>
                </a:solidFill>
                <a:latin typeface="phitradesign Handwritten Thin"/>
                <a:cs typeface="phitradesign Handwritten Thin"/>
              </a:rPr>
              <a:t>Literacy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solidFill>
                  <a:srgbClr val="3366FF"/>
                </a:solidFill>
                <a:latin typeface="phitradesign Handwritten Thin"/>
                <a:cs typeface="phitradesign Handwritten Thin"/>
              </a:rPr>
              <a:t>Mathematics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solidFill>
                  <a:srgbClr val="3366FF"/>
                </a:solidFill>
                <a:latin typeface="phitradesign Handwritten Thin"/>
                <a:cs typeface="phitradesign Handwritten Thin"/>
              </a:rPr>
              <a:t>Understanding the World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solidFill>
                  <a:srgbClr val="3366FF"/>
                </a:solidFill>
                <a:latin typeface="phitradesign Handwritten Thin"/>
                <a:cs typeface="phitradesign Handwritten Thin"/>
              </a:rPr>
              <a:t>Expressive Arts and Design</a:t>
            </a:r>
          </a:p>
          <a:p>
            <a:pPr marL="0" indent="0" algn="ctr">
              <a:buNone/>
            </a:pPr>
            <a:br>
              <a:rPr lang="en-GB" sz="2400" dirty="0">
                <a:latin typeface="Comic Sans MS" charset="0"/>
              </a:rPr>
            </a:br>
            <a:br>
              <a:rPr lang="en-GB" sz="2400" dirty="0">
                <a:latin typeface="Comic Sans MS" charset="0"/>
              </a:rPr>
            </a:br>
            <a:endParaRPr lang="en-US" sz="2400" dirty="0">
              <a:latin typeface="phitradesign Handwritten Thin"/>
              <a:cs typeface="phitradesign Handwritten Thin"/>
            </a:endParaRPr>
          </a:p>
        </p:txBody>
      </p:sp>
      <p:pic>
        <p:nvPicPr>
          <p:cNvPr id="5" name="Picture 4" descr="IMG_615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53" y="2641600"/>
            <a:ext cx="2521560" cy="174595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05056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641600"/>
            <a:ext cx="9193609" cy="42926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464555" y="278811"/>
            <a:ext cx="8300058" cy="457392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SzPct val="175000"/>
              <a:buNone/>
            </a:pPr>
            <a:r>
              <a:rPr lang="en-GB" sz="2800" u="sng" dirty="0">
                <a:latin typeface="phitradesign Handwritten Thin"/>
                <a:cs typeface="phitradesign Handwritten Thin"/>
              </a:rPr>
              <a:t>Personal, Social and Emotional Development</a:t>
            </a:r>
          </a:p>
          <a:p>
            <a:pPr>
              <a:lnSpc>
                <a:spcPct val="90000"/>
              </a:lnSpc>
              <a:buSzPct val="175000"/>
              <a:buFont typeface="Arial" charset="0"/>
              <a:buChar char="•"/>
            </a:pPr>
            <a:endParaRPr lang="en-GB" sz="2000" dirty="0">
              <a:latin typeface="phitradesign Handwritten Thin"/>
              <a:cs typeface="phitradesign Handwritten Thin"/>
            </a:endParaRPr>
          </a:p>
          <a:p>
            <a:pPr marL="0" indent="0">
              <a:lnSpc>
                <a:spcPct val="90000"/>
              </a:lnSpc>
              <a:buSzPct val="175000"/>
              <a:buNone/>
            </a:pPr>
            <a:r>
              <a:rPr lang="en-GB" sz="2000" dirty="0">
                <a:latin typeface="phitradesign Handwritten Thin"/>
                <a:cs typeface="phitradesign Handwritten Thin"/>
              </a:rPr>
              <a:t>The children will be learning to: </a:t>
            </a:r>
          </a:p>
          <a:p>
            <a:pPr marL="0" indent="0">
              <a:lnSpc>
                <a:spcPct val="90000"/>
              </a:lnSpc>
              <a:buSzPct val="175000"/>
              <a:buNone/>
            </a:pPr>
            <a:endParaRPr lang="en-GB" sz="2000" dirty="0">
              <a:latin typeface="phitradesign Handwritten Thin"/>
              <a:cs typeface="phitradesign Handwritten Thin"/>
            </a:endParaRPr>
          </a:p>
          <a:p>
            <a:pPr>
              <a:lnSpc>
                <a:spcPct val="90000"/>
              </a:lnSpc>
              <a:buSzPct val="175000"/>
              <a:buFont typeface="Arial" charset="0"/>
              <a:buChar char="•"/>
            </a:pPr>
            <a:r>
              <a:rPr lang="en-GB" sz="2000" dirty="0">
                <a:latin typeface="phitradesign Handwritten Thin"/>
                <a:cs typeface="phitradesign Handwritten Thin"/>
              </a:rPr>
              <a:t>become self-confident</a:t>
            </a:r>
          </a:p>
          <a:p>
            <a:pPr>
              <a:lnSpc>
                <a:spcPct val="90000"/>
              </a:lnSpc>
              <a:buSzPct val="175000"/>
            </a:pPr>
            <a:endParaRPr lang="en-GB" sz="2000" dirty="0">
              <a:latin typeface="phitradesign Handwritten Thin"/>
              <a:cs typeface="phitradesign Handwritten Thin"/>
            </a:endParaRPr>
          </a:p>
          <a:p>
            <a:pPr>
              <a:lnSpc>
                <a:spcPct val="90000"/>
              </a:lnSpc>
              <a:buSzPct val="175000"/>
              <a:buFontTx/>
              <a:buChar char="•"/>
            </a:pPr>
            <a:r>
              <a:rPr lang="en-GB" sz="2000" dirty="0">
                <a:latin typeface="phitradesign Handwritten Thin"/>
                <a:cs typeface="phitradesign Handwritten Thin"/>
              </a:rPr>
              <a:t>make relationships</a:t>
            </a:r>
          </a:p>
          <a:p>
            <a:pPr>
              <a:lnSpc>
                <a:spcPct val="90000"/>
              </a:lnSpc>
              <a:buSzPct val="175000"/>
              <a:buFontTx/>
              <a:buChar char="•"/>
            </a:pPr>
            <a:endParaRPr lang="en-GB" sz="2000" dirty="0">
              <a:latin typeface="phitradesign Handwritten Thin"/>
              <a:cs typeface="phitradesign Handwritten Thin"/>
            </a:endParaRPr>
          </a:p>
          <a:p>
            <a:pPr>
              <a:lnSpc>
                <a:spcPct val="90000"/>
              </a:lnSpc>
              <a:buSzPct val="175000"/>
              <a:buFontTx/>
              <a:buChar char="•"/>
            </a:pPr>
            <a:r>
              <a:rPr lang="en-GB" sz="2000" dirty="0">
                <a:latin typeface="phitradesign Handwritten Thin"/>
                <a:cs typeface="phitradesign Handwritten Thin"/>
              </a:rPr>
              <a:t>play co-operatively, taking turns with others</a:t>
            </a:r>
          </a:p>
          <a:p>
            <a:pPr>
              <a:lnSpc>
                <a:spcPct val="90000"/>
              </a:lnSpc>
              <a:buSzPct val="175000"/>
              <a:buFontTx/>
              <a:buChar char="•"/>
            </a:pPr>
            <a:endParaRPr lang="en-GB" sz="2000" dirty="0">
              <a:latin typeface="phitradesign Handwritten Thin"/>
              <a:cs typeface="phitradesign Handwritten Thin"/>
            </a:endParaRPr>
          </a:p>
          <a:p>
            <a:pPr>
              <a:lnSpc>
                <a:spcPct val="90000"/>
              </a:lnSpc>
              <a:buSzPct val="175000"/>
              <a:buFontTx/>
              <a:buChar char="•"/>
            </a:pPr>
            <a:r>
              <a:rPr lang="en-GB" sz="2000" dirty="0">
                <a:latin typeface="phitradesign Handwritten Thin"/>
                <a:cs typeface="phitradesign Handwritten Thin"/>
              </a:rPr>
              <a:t>become independent</a:t>
            </a:r>
          </a:p>
          <a:p>
            <a:pPr>
              <a:lnSpc>
                <a:spcPct val="90000"/>
              </a:lnSpc>
              <a:buSzPct val="175000"/>
              <a:buFontTx/>
              <a:buChar char="•"/>
            </a:pPr>
            <a:endParaRPr lang="en-GB" sz="2000" dirty="0">
              <a:latin typeface="phitradesign Handwritten Thin"/>
              <a:cs typeface="phitradesign Handwritten Thin"/>
            </a:endParaRPr>
          </a:p>
          <a:p>
            <a:pPr>
              <a:lnSpc>
                <a:spcPct val="90000"/>
              </a:lnSpc>
              <a:buSzPct val="175000"/>
              <a:buFontTx/>
              <a:buChar char="•"/>
            </a:pPr>
            <a:r>
              <a:rPr lang="en-GB" sz="2000" dirty="0">
                <a:latin typeface="phitradesign Handwritten Thin"/>
                <a:cs typeface="phitradesign Handwritten Thin"/>
              </a:rPr>
              <a:t>manage feelings and behaviour.</a:t>
            </a:r>
          </a:p>
          <a:p>
            <a:pPr marL="0" indent="0">
              <a:buNone/>
            </a:pPr>
            <a:endParaRPr lang="en-GB" sz="2000" dirty="0">
              <a:latin typeface="phitradesign Handwritten Thin"/>
              <a:cs typeface="phitradesign Handwritten Thin"/>
            </a:endParaRPr>
          </a:p>
        </p:txBody>
      </p:sp>
      <p:pic>
        <p:nvPicPr>
          <p:cNvPr id="5" name="Picture 4" descr="IMG_24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524" y="1136316"/>
            <a:ext cx="2449201" cy="326560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847312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641600"/>
            <a:ext cx="9193609" cy="42926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464555" y="278812"/>
            <a:ext cx="8300058" cy="524234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SzPct val="175000"/>
              <a:buNone/>
              <a:defRPr/>
            </a:pPr>
            <a:r>
              <a:rPr lang="en-GB" sz="2800" u="sng" dirty="0">
                <a:latin typeface="phitradesign Handwritten Thin"/>
                <a:cs typeface="phitradesign Handwritten Thin"/>
              </a:rPr>
              <a:t>Physical Development</a:t>
            </a:r>
          </a:p>
          <a:p>
            <a:pPr marL="0" indent="0" algn="ctr">
              <a:buSzPct val="175000"/>
              <a:buNone/>
              <a:defRPr/>
            </a:pPr>
            <a:endParaRPr lang="en-GB" sz="2800" u="sng" dirty="0">
              <a:latin typeface="phitradesign Handwritten Thin"/>
              <a:cs typeface="phitradesign Handwritten Thin"/>
            </a:endParaRPr>
          </a:p>
          <a:p>
            <a:pPr marL="0" indent="0">
              <a:buSzPct val="175000"/>
              <a:buNone/>
              <a:defRPr/>
            </a:pPr>
            <a:r>
              <a:rPr lang="en-GB" sz="2000" dirty="0">
                <a:latin typeface="phitradesign Handwritten Thin"/>
                <a:cs typeface="phitradesign Handwritten Thin"/>
              </a:rPr>
              <a:t>The children will be learning to: </a:t>
            </a:r>
          </a:p>
          <a:p>
            <a:pPr marL="0" indent="0">
              <a:buSzPct val="175000"/>
              <a:buNone/>
              <a:defRPr/>
            </a:pPr>
            <a:endParaRPr lang="en-GB" sz="2000" dirty="0">
              <a:latin typeface="phitradesign Handwritten Thin"/>
              <a:cs typeface="phitradesign Handwritten Thin"/>
            </a:endParaRPr>
          </a:p>
          <a:p>
            <a:pPr>
              <a:buSzPct val="175000"/>
              <a:defRPr/>
            </a:pPr>
            <a:r>
              <a:rPr lang="en-GB" sz="2000" dirty="0">
                <a:latin typeface="phitradesign Handwritten Thin"/>
                <a:cs typeface="phitradesign Handwritten Thin"/>
              </a:rPr>
              <a:t>experiment with different ways </a:t>
            </a:r>
          </a:p>
          <a:p>
            <a:pPr marL="0" indent="0">
              <a:buSzPct val="175000"/>
              <a:buNone/>
              <a:defRPr/>
            </a:pPr>
            <a:r>
              <a:rPr lang="en-GB" sz="2000" dirty="0">
                <a:latin typeface="phitradesign Handwritten Thin"/>
                <a:cs typeface="phitradesign Handwritten Thin"/>
              </a:rPr>
              <a:t>of moving</a:t>
            </a:r>
          </a:p>
          <a:p>
            <a:pPr marL="0" indent="0">
              <a:buSzPct val="175000"/>
              <a:buNone/>
              <a:defRPr/>
            </a:pPr>
            <a:endParaRPr lang="en-GB" sz="2000" dirty="0">
              <a:latin typeface="phitradesign Handwritten Thin"/>
              <a:cs typeface="phitradesign Handwritten Thin"/>
            </a:endParaRPr>
          </a:p>
          <a:p>
            <a:pPr>
              <a:buSzPct val="175000"/>
              <a:defRPr/>
            </a:pPr>
            <a:r>
              <a:rPr lang="en-GB" sz="2000" dirty="0">
                <a:latin typeface="phitradesign Handwritten Thin"/>
                <a:cs typeface="phitradesign Handwritten Thin"/>
              </a:rPr>
              <a:t>use one handed tools safely</a:t>
            </a:r>
          </a:p>
          <a:p>
            <a:pPr>
              <a:buSzPct val="175000"/>
              <a:defRPr/>
            </a:pPr>
            <a:endParaRPr lang="en-GB" sz="2000" dirty="0">
              <a:latin typeface="phitradesign Handwritten Thin"/>
              <a:cs typeface="phitradesign Handwritten Thin"/>
            </a:endParaRPr>
          </a:p>
          <a:p>
            <a:pPr>
              <a:buSzPct val="175000"/>
              <a:defRPr/>
            </a:pPr>
            <a:r>
              <a:rPr lang="en-GB" sz="2000" dirty="0">
                <a:latin typeface="phitradesign Handwritten Thin"/>
                <a:cs typeface="phitradesign Handwritten Thin"/>
              </a:rPr>
              <a:t>use a pencil effectively for</a:t>
            </a:r>
          </a:p>
          <a:p>
            <a:pPr marL="0" indent="0">
              <a:buSzPct val="175000"/>
              <a:buNone/>
              <a:defRPr/>
            </a:pPr>
            <a:r>
              <a:rPr lang="en-GB" sz="2000" dirty="0">
                <a:latin typeface="phitradesign Handwritten Thin"/>
                <a:cs typeface="phitradesign Handwritten Thin"/>
              </a:rPr>
              <a:t>writing.</a:t>
            </a:r>
          </a:p>
          <a:p>
            <a:pPr marL="0" indent="0">
              <a:buNone/>
            </a:pPr>
            <a:endParaRPr lang="en-US" sz="4000" dirty="0">
              <a:latin typeface="phitradesign Handwritten Thin"/>
              <a:cs typeface="phitradesign Handwritten Thin"/>
            </a:endParaRPr>
          </a:p>
        </p:txBody>
      </p:sp>
      <p:pic>
        <p:nvPicPr>
          <p:cNvPr id="6" name="Picture 5" descr="IMG_62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047" y="1241731"/>
            <a:ext cx="2347566" cy="3130088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266489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641600"/>
            <a:ext cx="9193609" cy="42926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464555" y="278812"/>
            <a:ext cx="8300058" cy="58706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u="sng" dirty="0">
                <a:latin typeface="phitradesign Handwritten Thin"/>
                <a:cs typeface="phitradesign Handwritten Thin"/>
              </a:rPr>
              <a:t>Communication and Language/Literacy</a:t>
            </a:r>
          </a:p>
          <a:p>
            <a:pPr marL="0" indent="0" algn="ctr">
              <a:buNone/>
            </a:pPr>
            <a:endParaRPr lang="en-GB" sz="2000" u="sng" dirty="0">
              <a:latin typeface="phitradesign Handwritten Thin"/>
              <a:cs typeface="phitradesign Handwritten Thin"/>
            </a:endParaRPr>
          </a:p>
          <a:p>
            <a:pPr marL="0" indent="0">
              <a:buNone/>
            </a:pPr>
            <a:r>
              <a:rPr lang="en-GB" sz="2000" dirty="0">
                <a:latin typeface="phitradesign Handwritten Thin"/>
                <a:cs typeface="phitradesign Handwritten Thin"/>
              </a:rPr>
              <a:t>The children will be learning to: </a:t>
            </a:r>
          </a:p>
          <a:p>
            <a:pPr marL="0" indent="0">
              <a:buNone/>
            </a:pPr>
            <a:endParaRPr lang="en-GB" sz="2800" u="sng" dirty="0">
              <a:latin typeface="phitradesign Handwritten Thin"/>
              <a:cs typeface="phitradesign Handwritten Thin"/>
            </a:endParaRPr>
          </a:p>
          <a:p>
            <a:pPr>
              <a:defRPr/>
            </a:pPr>
            <a:r>
              <a:rPr lang="en-GB" sz="2000" dirty="0">
                <a:latin typeface="phitradesign Handwritten Thin"/>
                <a:cs typeface="phitradesign Handwritten Thin"/>
              </a:rPr>
              <a:t>talk confidently and clearly</a:t>
            </a:r>
          </a:p>
          <a:p>
            <a:pPr>
              <a:lnSpc>
                <a:spcPct val="80000"/>
              </a:lnSpc>
              <a:buSzPct val="175000"/>
              <a:defRPr/>
            </a:pPr>
            <a:endParaRPr lang="en-GB" sz="2000" dirty="0">
              <a:latin typeface="phitradesign Handwritten Thin"/>
              <a:cs typeface="phitradesign Handwritten Thin"/>
            </a:endParaRPr>
          </a:p>
          <a:p>
            <a:pPr>
              <a:lnSpc>
                <a:spcPct val="80000"/>
              </a:lnSpc>
              <a:buSzPct val="175000"/>
              <a:defRPr/>
            </a:pPr>
            <a:r>
              <a:rPr lang="en-GB" sz="2000" dirty="0">
                <a:latin typeface="phitradesign Handwritten Thin"/>
                <a:cs typeface="phitradesign Handwritten Thin"/>
              </a:rPr>
              <a:t>listen attentively in a range of situations</a:t>
            </a:r>
          </a:p>
          <a:p>
            <a:pPr marL="0" indent="0">
              <a:lnSpc>
                <a:spcPct val="80000"/>
              </a:lnSpc>
              <a:buSzPct val="175000"/>
              <a:buNone/>
              <a:defRPr/>
            </a:pPr>
            <a:endParaRPr lang="en-GB" sz="2000" dirty="0">
              <a:latin typeface="phitradesign Handwritten Thin"/>
              <a:cs typeface="phitradesign Handwritten Thin"/>
            </a:endParaRPr>
          </a:p>
          <a:p>
            <a:pPr>
              <a:lnSpc>
                <a:spcPct val="80000"/>
              </a:lnSpc>
              <a:buSzPct val="175000"/>
              <a:defRPr/>
            </a:pPr>
            <a:r>
              <a:rPr lang="en-GB" sz="2000" dirty="0">
                <a:latin typeface="phitradesign Handwritten Thin"/>
                <a:cs typeface="phitradesign Handwritten Thin"/>
              </a:rPr>
              <a:t>follow instructions</a:t>
            </a:r>
          </a:p>
          <a:p>
            <a:pPr>
              <a:lnSpc>
                <a:spcPct val="80000"/>
              </a:lnSpc>
              <a:buSzPct val="175000"/>
              <a:defRPr/>
            </a:pPr>
            <a:endParaRPr lang="en-GB" sz="2000" dirty="0">
              <a:latin typeface="phitradesign Handwritten Thin"/>
              <a:cs typeface="phitradesign Handwritten Thin"/>
            </a:endParaRPr>
          </a:p>
          <a:p>
            <a:pPr>
              <a:lnSpc>
                <a:spcPct val="80000"/>
              </a:lnSpc>
              <a:buSzPct val="175000"/>
              <a:defRPr/>
            </a:pPr>
            <a:r>
              <a:rPr lang="en-GB" sz="2000" dirty="0">
                <a:latin typeface="phitradesign Handwritten Thin"/>
                <a:cs typeface="phitradesign Handwritten Thin"/>
              </a:rPr>
              <a:t>begin to read simple words</a:t>
            </a:r>
          </a:p>
          <a:p>
            <a:pPr marL="0" indent="0">
              <a:lnSpc>
                <a:spcPct val="80000"/>
              </a:lnSpc>
              <a:buSzPct val="175000"/>
              <a:buNone/>
              <a:defRPr/>
            </a:pPr>
            <a:endParaRPr lang="en-GB" sz="2000" dirty="0">
              <a:latin typeface="phitradesign Handwritten Thin"/>
              <a:cs typeface="phitradesign Handwritten Thin"/>
            </a:endParaRPr>
          </a:p>
          <a:p>
            <a:pPr>
              <a:lnSpc>
                <a:spcPct val="80000"/>
              </a:lnSpc>
              <a:buSzPct val="175000"/>
              <a:defRPr/>
            </a:pPr>
            <a:r>
              <a:rPr lang="en-GB" sz="2000" dirty="0">
                <a:latin typeface="phitradesign Handwritten Thin"/>
                <a:cs typeface="phitradesign Handwritten Thin"/>
              </a:rPr>
              <a:t>use their phonic knowledge to write words in ways which match their spoken sounds.</a:t>
            </a:r>
          </a:p>
          <a:p>
            <a:pPr marL="0" indent="0">
              <a:buNone/>
            </a:pPr>
            <a:endParaRPr lang="en-GB" sz="2800" u="sng" dirty="0">
              <a:latin typeface="phitradesign Handwritten Thin"/>
              <a:cs typeface="phitradesign Handwritten Thi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71895" y="6550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IMG_625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339" y="933365"/>
            <a:ext cx="2262443" cy="301659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499513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641600"/>
            <a:ext cx="9193609" cy="42926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464555" y="278812"/>
            <a:ext cx="8300058" cy="58706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u="sng" dirty="0">
                <a:latin typeface="phitradesign Handwritten Thin"/>
                <a:cs typeface="phitradesign Handwritten Thin"/>
              </a:rPr>
              <a:t>Reading</a:t>
            </a:r>
          </a:p>
          <a:p>
            <a:pPr marL="0" indent="0" algn="ctr">
              <a:buNone/>
            </a:pPr>
            <a:endParaRPr lang="en-GB" sz="2000" u="sng" dirty="0">
              <a:latin typeface="phitradesign Handwritten Thin"/>
              <a:cs typeface="phitradesign Handwritten Thin"/>
            </a:endParaRPr>
          </a:p>
          <a:p>
            <a:pPr marL="0" indent="0">
              <a:buNone/>
            </a:pPr>
            <a:r>
              <a:rPr lang="en-GB" sz="2000" dirty="0">
                <a:latin typeface="phitradesign Handwritten Thin"/>
                <a:cs typeface="phitradesign Handwritten Thin"/>
              </a:rPr>
              <a:t>Children will take part in four phonics lessons per week and there will a parents phonics workshop in early September.</a:t>
            </a:r>
          </a:p>
          <a:p>
            <a:pPr marL="0" indent="0">
              <a:buNone/>
            </a:pPr>
            <a:endParaRPr lang="en-GB" sz="2800" u="sng" dirty="0">
              <a:latin typeface="phitradesign Handwritten Thin"/>
              <a:cs typeface="phitradesign Handwritten Thin"/>
            </a:endParaRPr>
          </a:p>
          <a:p>
            <a:pPr>
              <a:defRPr/>
            </a:pPr>
            <a:r>
              <a:rPr lang="en-GB" sz="2000" dirty="0">
                <a:latin typeface="phitradesign Handwritten Thin"/>
                <a:cs typeface="phitradesign Handwritten Thin"/>
              </a:rPr>
              <a:t>First two weeks concentrate on phase 1.</a:t>
            </a:r>
          </a:p>
          <a:p>
            <a:pPr>
              <a:defRPr/>
            </a:pPr>
            <a:r>
              <a:rPr lang="en-GB" sz="2000" dirty="0">
                <a:latin typeface="phitradesign Handwritten Thin"/>
                <a:cs typeface="phitradesign Handwritten Thin"/>
              </a:rPr>
              <a:t>Children will then receive reading books. </a:t>
            </a:r>
          </a:p>
          <a:p>
            <a:pPr>
              <a:defRPr/>
            </a:pPr>
            <a:r>
              <a:rPr lang="en-GB" sz="2000" dirty="0">
                <a:latin typeface="phitradesign Handwritten Thin"/>
                <a:cs typeface="phitradesign Handwritten Thin"/>
              </a:rPr>
              <a:t>Some may contain words, some may not. </a:t>
            </a:r>
          </a:p>
          <a:p>
            <a:pPr>
              <a:defRPr/>
            </a:pPr>
            <a:r>
              <a:rPr lang="en-GB" sz="2000" dirty="0">
                <a:latin typeface="phitradesign Handwritten Thin"/>
                <a:cs typeface="phitradesign Handwritten Thin"/>
              </a:rPr>
              <a:t>Focus on book talk, taking turns reading, </a:t>
            </a:r>
          </a:p>
          <a:p>
            <a:pPr marL="0" indent="0">
              <a:buNone/>
              <a:defRPr/>
            </a:pPr>
            <a:r>
              <a:rPr lang="en-GB" sz="2000" dirty="0">
                <a:latin typeface="phitradesign Handwritten Thin"/>
                <a:cs typeface="phitradesign Handwritten Thin"/>
              </a:rPr>
              <a:t>Spotting phonemes and segmenting words.</a:t>
            </a:r>
          </a:p>
          <a:p>
            <a:pPr>
              <a:defRPr/>
            </a:pPr>
            <a:r>
              <a:rPr lang="en-GB" sz="2000" dirty="0">
                <a:latin typeface="phitradesign Handwritten Thin"/>
                <a:cs typeface="phitradesign Handwritten Thin"/>
              </a:rPr>
              <a:t>Try and read four times a week as this will</a:t>
            </a:r>
          </a:p>
          <a:p>
            <a:pPr marL="0" indent="0">
              <a:buNone/>
              <a:defRPr/>
            </a:pPr>
            <a:r>
              <a:rPr lang="en-GB" sz="2000" dirty="0">
                <a:latin typeface="phitradesign Handwritten Thin"/>
                <a:cs typeface="phitradesign Handwritten Thin"/>
              </a:rPr>
              <a:t>develop fluency and confidence. </a:t>
            </a:r>
          </a:p>
          <a:p>
            <a:pPr>
              <a:defRPr/>
            </a:pPr>
            <a:r>
              <a:rPr lang="en-GB" sz="2000" dirty="0">
                <a:latin typeface="phitradesign Handwritten Thin"/>
                <a:cs typeface="phitradesign Handwritten Thin"/>
              </a:rPr>
              <a:t>Those children who practise daily, truly benefit. </a:t>
            </a:r>
          </a:p>
          <a:p>
            <a:pPr marL="0" indent="0">
              <a:buNone/>
            </a:pPr>
            <a:endParaRPr lang="en-GB" sz="2800" u="sng" dirty="0">
              <a:latin typeface="phitradesign Handwritten Thin"/>
              <a:cs typeface="phitradesign Handwritten Thi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71895" y="6550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IMG_625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339" y="1771310"/>
            <a:ext cx="1911675" cy="25489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822244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1038</Words>
  <Application>Microsoft Macintosh PowerPoint</Application>
  <PresentationFormat>On-screen Show (4:3)</PresentationFormat>
  <Paragraphs>222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Comic Sans MS</vt:lpstr>
      <vt:lpstr>phitradesign Handwritten Thin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Stansfield</dc:creator>
  <cp:lastModifiedBy>K Stansfield</cp:lastModifiedBy>
  <cp:revision>25</cp:revision>
  <dcterms:created xsi:type="dcterms:W3CDTF">2015-06-28T18:30:54Z</dcterms:created>
  <dcterms:modified xsi:type="dcterms:W3CDTF">2020-06-12T16:39:04Z</dcterms:modified>
</cp:coreProperties>
</file>