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3" r:id="rId8"/>
    <p:sldId id="266" r:id="rId9"/>
    <p:sldId id="265" r:id="rId10"/>
    <p:sldId id="262"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11527-A6D3-4469-A17D-35F047B93CC9}" type="datetimeFigureOut">
              <a:rPr lang="en-GB" smtClean="0"/>
              <a:t>20/09/2022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D4463-830E-4E55-8668-4E605F0BE7E3}" type="slidenum">
              <a:rPr lang="en-GB" smtClean="0"/>
              <a:t>‹#›</a:t>
            </a:fld>
            <a:endParaRPr lang="en-GB"/>
          </a:p>
        </p:txBody>
      </p:sp>
    </p:spTree>
    <p:extLst>
      <p:ext uri="{BB962C8B-B14F-4D97-AF65-F5344CB8AC3E}">
        <p14:creationId xmlns:p14="http://schemas.microsoft.com/office/powerpoint/2010/main" val="3545851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video. Everyone join in.</a:t>
            </a:r>
          </a:p>
          <a:p>
            <a:r>
              <a:rPr lang="en-GB" dirty="0"/>
              <a:t>Robot arms the four words to practise segmenting. </a:t>
            </a:r>
          </a:p>
        </p:txBody>
      </p:sp>
      <p:sp>
        <p:nvSpPr>
          <p:cNvPr id="4" name="Slide Number Placeholder 3"/>
          <p:cNvSpPr>
            <a:spLocks noGrp="1"/>
          </p:cNvSpPr>
          <p:nvPr>
            <p:ph type="sldNum" sz="quarter" idx="5"/>
          </p:nvPr>
        </p:nvSpPr>
        <p:spPr/>
        <p:txBody>
          <a:bodyPr/>
          <a:lstStyle/>
          <a:p>
            <a:fld id="{F38D4463-830E-4E55-8668-4E605F0BE7E3}" type="slidenum">
              <a:rPr lang="en-GB" smtClean="0"/>
              <a:t>4</a:t>
            </a:fld>
            <a:endParaRPr lang="en-GB"/>
          </a:p>
        </p:txBody>
      </p:sp>
    </p:spTree>
    <p:extLst>
      <p:ext uri="{BB962C8B-B14F-4D97-AF65-F5344CB8AC3E}">
        <p14:creationId xmlns:p14="http://schemas.microsoft.com/office/powerpoint/2010/main" val="312925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supporting writing at home using phoneme frames. Segment the word they are trying to write, how many sounds should you be writing down. Model this on the flipchart. </a:t>
            </a:r>
          </a:p>
        </p:txBody>
      </p:sp>
      <p:sp>
        <p:nvSpPr>
          <p:cNvPr id="4" name="Slide Number Placeholder 3"/>
          <p:cNvSpPr>
            <a:spLocks noGrp="1"/>
          </p:cNvSpPr>
          <p:nvPr>
            <p:ph type="sldNum" sz="quarter" idx="5"/>
          </p:nvPr>
        </p:nvSpPr>
        <p:spPr/>
        <p:txBody>
          <a:bodyPr/>
          <a:lstStyle/>
          <a:p>
            <a:fld id="{F38D4463-830E-4E55-8668-4E605F0BE7E3}" type="slidenum">
              <a:rPr lang="en-GB" smtClean="0"/>
              <a:t>6</a:t>
            </a:fld>
            <a:endParaRPr lang="en-GB"/>
          </a:p>
        </p:txBody>
      </p:sp>
    </p:spTree>
    <p:extLst>
      <p:ext uri="{BB962C8B-B14F-4D97-AF65-F5344CB8AC3E}">
        <p14:creationId xmlns:p14="http://schemas.microsoft.com/office/powerpoint/2010/main" val="89281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a phonics lesson looks like </a:t>
            </a:r>
          </a:p>
        </p:txBody>
      </p:sp>
      <p:sp>
        <p:nvSpPr>
          <p:cNvPr id="4" name="Slide Number Placeholder 3"/>
          <p:cNvSpPr>
            <a:spLocks noGrp="1"/>
          </p:cNvSpPr>
          <p:nvPr>
            <p:ph type="sldNum" sz="quarter" idx="5"/>
          </p:nvPr>
        </p:nvSpPr>
        <p:spPr/>
        <p:txBody>
          <a:bodyPr/>
          <a:lstStyle/>
          <a:p>
            <a:fld id="{F38D4463-830E-4E55-8668-4E605F0BE7E3}" type="slidenum">
              <a:rPr lang="en-GB" smtClean="0"/>
              <a:t>7</a:t>
            </a:fld>
            <a:endParaRPr lang="en-GB"/>
          </a:p>
        </p:txBody>
      </p:sp>
    </p:spTree>
    <p:extLst>
      <p:ext uri="{BB962C8B-B14F-4D97-AF65-F5344CB8AC3E}">
        <p14:creationId xmlns:p14="http://schemas.microsoft.com/office/powerpoint/2010/main" val="242093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Bring in phonics books and book band books </a:t>
            </a:r>
          </a:p>
        </p:txBody>
      </p:sp>
      <p:sp>
        <p:nvSpPr>
          <p:cNvPr id="4" name="Slide Number Placeholder 3"/>
          <p:cNvSpPr>
            <a:spLocks noGrp="1"/>
          </p:cNvSpPr>
          <p:nvPr>
            <p:ph type="sldNum" sz="quarter" idx="5"/>
          </p:nvPr>
        </p:nvSpPr>
        <p:spPr/>
        <p:txBody>
          <a:bodyPr/>
          <a:lstStyle/>
          <a:p>
            <a:fld id="{F38D4463-830E-4E55-8668-4E605F0BE7E3}" type="slidenum">
              <a:rPr lang="en-GB" smtClean="0"/>
              <a:t>8</a:t>
            </a:fld>
            <a:endParaRPr lang="en-GB"/>
          </a:p>
        </p:txBody>
      </p:sp>
    </p:spTree>
    <p:extLst>
      <p:ext uri="{BB962C8B-B14F-4D97-AF65-F5344CB8AC3E}">
        <p14:creationId xmlns:p14="http://schemas.microsoft.com/office/powerpoint/2010/main" val="490079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 supporting a Level 2 reader. </a:t>
            </a:r>
          </a:p>
        </p:txBody>
      </p:sp>
      <p:sp>
        <p:nvSpPr>
          <p:cNvPr id="4" name="Slide Number Placeholder 3"/>
          <p:cNvSpPr>
            <a:spLocks noGrp="1"/>
          </p:cNvSpPr>
          <p:nvPr>
            <p:ph type="sldNum" sz="quarter" idx="5"/>
          </p:nvPr>
        </p:nvSpPr>
        <p:spPr/>
        <p:txBody>
          <a:bodyPr/>
          <a:lstStyle/>
          <a:p>
            <a:fld id="{F38D4463-830E-4E55-8668-4E605F0BE7E3}" type="slidenum">
              <a:rPr lang="en-GB" smtClean="0"/>
              <a:t>9</a:t>
            </a:fld>
            <a:endParaRPr lang="en-GB"/>
          </a:p>
        </p:txBody>
      </p:sp>
    </p:spTree>
    <p:extLst>
      <p:ext uri="{BB962C8B-B14F-4D97-AF65-F5344CB8AC3E}">
        <p14:creationId xmlns:p14="http://schemas.microsoft.com/office/powerpoint/2010/main" val="307780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Bring a phonics screen to show. Explain what this looks like in practise. </a:t>
            </a:r>
          </a:p>
        </p:txBody>
      </p:sp>
      <p:sp>
        <p:nvSpPr>
          <p:cNvPr id="4" name="Slide Number Placeholder 3"/>
          <p:cNvSpPr>
            <a:spLocks noGrp="1"/>
          </p:cNvSpPr>
          <p:nvPr>
            <p:ph type="sldNum" sz="quarter" idx="5"/>
          </p:nvPr>
        </p:nvSpPr>
        <p:spPr/>
        <p:txBody>
          <a:bodyPr/>
          <a:lstStyle/>
          <a:p>
            <a:fld id="{F38D4463-830E-4E55-8668-4E605F0BE7E3}" type="slidenum">
              <a:rPr lang="en-GB" smtClean="0"/>
              <a:t>10</a:t>
            </a:fld>
            <a:endParaRPr lang="en-GB"/>
          </a:p>
        </p:txBody>
      </p:sp>
    </p:spTree>
    <p:extLst>
      <p:ext uri="{BB962C8B-B14F-4D97-AF65-F5344CB8AC3E}">
        <p14:creationId xmlns:p14="http://schemas.microsoft.com/office/powerpoint/2010/main" val="394770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as hand outs </a:t>
            </a:r>
          </a:p>
        </p:txBody>
      </p:sp>
      <p:sp>
        <p:nvSpPr>
          <p:cNvPr id="4" name="Slide Number Placeholder 3"/>
          <p:cNvSpPr>
            <a:spLocks noGrp="1"/>
          </p:cNvSpPr>
          <p:nvPr>
            <p:ph type="sldNum" sz="quarter" idx="5"/>
          </p:nvPr>
        </p:nvSpPr>
        <p:spPr/>
        <p:txBody>
          <a:bodyPr/>
          <a:lstStyle/>
          <a:p>
            <a:fld id="{F38D4463-830E-4E55-8668-4E605F0BE7E3}" type="slidenum">
              <a:rPr lang="en-GB" smtClean="0"/>
              <a:t>11</a:t>
            </a:fld>
            <a:endParaRPr lang="en-GB"/>
          </a:p>
        </p:txBody>
      </p:sp>
    </p:spTree>
    <p:extLst>
      <p:ext uri="{BB962C8B-B14F-4D97-AF65-F5344CB8AC3E}">
        <p14:creationId xmlns:p14="http://schemas.microsoft.com/office/powerpoint/2010/main" val="332299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8A84B0-243B-4575-AF9B-FDEB298AC4A7}"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94E06-FC8C-4028-8788-0E2A9434DBE4}" type="slidenum">
              <a:rPr lang="en-GB" smtClean="0"/>
              <a:t>‹#›</a:t>
            </a:fld>
            <a:endParaRPr lang="en-GB"/>
          </a:p>
        </p:txBody>
      </p:sp>
    </p:spTree>
    <p:extLst>
      <p:ext uri="{BB962C8B-B14F-4D97-AF65-F5344CB8AC3E}">
        <p14:creationId xmlns:p14="http://schemas.microsoft.com/office/powerpoint/2010/main" val="717322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8A84B0-243B-4575-AF9B-FDEB298AC4A7}"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94E06-FC8C-4028-8788-0E2A9434DBE4}" type="slidenum">
              <a:rPr lang="en-GB" smtClean="0"/>
              <a:t>‹#›</a:t>
            </a:fld>
            <a:endParaRPr lang="en-GB"/>
          </a:p>
        </p:txBody>
      </p:sp>
    </p:spTree>
    <p:extLst>
      <p:ext uri="{BB962C8B-B14F-4D97-AF65-F5344CB8AC3E}">
        <p14:creationId xmlns:p14="http://schemas.microsoft.com/office/powerpoint/2010/main" val="205608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8A84B0-243B-4575-AF9B-FDEB298AC4A7}"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94E06-FC8C-4028-8788-0E2A9434DBE4}"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82518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8A84B0-243B-4575-AF9B-FDEB298AC4A7}"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94E06-FC8C-4028-8788-0E2A9434DBE4}" type="slidenum">
              <a:rPr lang="en-GB" smtClean="0"/>
              <a:t>‹#›</a:t>
            </a:fld>
            <a:endParaRPr lang="en-GB"/>
          </a:p>
        </p:txBody>
      </p:sp>
    </p:spTree>
    <p:extLst>
      <p:ext uri="{BB962C8B-B14F-4D97-AF65-F5344CB8AC3E}">
        <p14:creationId xmlns:p14="http://schemas.microsoft.com/office/powerpoint/2010/main" val="2936650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8A84B0-243B-4575-AF9B-FDEB298AC4A7}"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94E06-FC8C-4028-8788-0E2A9434DBE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47158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8A84B0-243B-4575-AF9B-FDEB298AC4A7}"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94E06-FC8C-4028-8788-0E2A9434DBE4}" type="slidenum">
              <a:rPr lang="en-GB" smtClean="0"/>
              <a:t>‹#›</a:t>
            </a:fld>
            <a:endParaRPr lang="en-GB"/>
          </a:p>
        </p:txBody>
      </p:sp>
    </p:spTree>
    <p:extLst>
      <p:ext uri="{BB962C8B-B14F-4D97-AF65-F5344CB8AC3E}">
        <p14:creationId xmlns:p14="http://schemas.microsoft.com/office/powerpoint/2010/main" val="1501133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A84B0-243B-4575-AF9B-FDEB298AC4A7}"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94E06-FC8C-4028-8788-0E2A9434DBE4}" type="slidenum">
              <a:rPr lang="en-GB" smtClean="0"/>
              <a:t>‹#›</a:t>
            </a:fld>
            <a:endParaRPr lang="en-GB"/>
          </a:p>
        </p:txBody>
      </p:sp>
    </p:spTree>
    <p:extLst>
      <p:ext uri="{BB962C8B-B14F-4D97-AF65-F5344CB8AC3E}">
        <p14:creationId xmlns:p14="http://schemas.microsoft.com/office/powerpoint/2010/main" val="1463237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A84B0-243B-4575-AF9B-FDEB298AC4A7}"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94E06-FC8C-4028-8788-0E2A9434DBE4}" type="slidenum">
              <a:rPr lang="en-GB" smtClean="0"/>
              <a:t>‹#›</a:t>
            </a:fld>
            <a:endParaRPr lang="en-GB"/>
          </a:p>
        </p:txBody>
      </p:sp>
    </p:spTree>
    <p:extLst>
      <p:ext uri="{BB962C8B-B14F-4D97-AF65-F5344CB8AC3E}">
        <p14:creationId xmlns:p14="http://schemas.microsoft.com/office/powerpoint/2010/main" val="253122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A84B0-243B-4575-AF9B-FDEB298AC4A7}"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94E06-FC8C-4028-8788-0E2A9434DBE4}" type="slidenum">
              <a:rPr lang="en-GB" smtClean="0"/>
              <a:t>‹#›</a:t>
            </a:fld>
            <a:endParaRPr lang="en-GB"/>
          </a:p>
        </p:txBody>
      </p:sp>
    </p:spTree>
    <p:extLst>
      <p:ext uri="{BB962C8B-B14F-4D97-AF65-F5344CB8AC3E}">
        <p14:creationId xmlns:p14="http://schemas.microsoft.com/office/powerpoint/2010/main" val="348364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8A84B0-243B-4575-AF9B-FDEB298AC4A7}"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94E06-FC8C-4028-8788-0E2A9434DBE4}" type="slidenum">
              <a:rPr lang="en-GB" smtClean="0"/>
              <a:t>‹#›</a:t>
            </a:fld>
            <a:endParaRPr lang="en-GB"/>
          </a:p>
        </p:txBody>
      </p:sp>
    </p:spTree>
    <p:extLst>
      <p:ext uri="{BB962C8B-B14F-4D97-AF65-F5344CB8AC3E}">
        <p14:creationId xmlns:p14="http://schemas.microsoft.com/office/powerpoint/2010/main" val="298705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A84B0-243B-4575-AF9B-FDEB298AC4A7}" type="datetimeFigureOut">
              <a:rPr lang="en-GB" smtClean="0"/>
              <a:t>20/09/2022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194E06-FC8C-4028-8788-0E2A9434DBE4}" type="slidenum">
              <a:rPr lang="en-GB" smtClean="0"/>
              <a:t>‹#›</a:t>
            </a:fld>
            <a:endParaRPr lang="en-GB"/>
          </a:p>
        </p:txBody>
      </p:sp>
    </p:spTree>
    <p:extLst>
      <p:ext uri="{BB962C8B-B14F-4D97-AF65-F5344CB8AC3E}">
        <p14:creationId xmlns:p14="http://schemas.microsoft.com/office/powerpoint/2010/main" val="340040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8A84B0-243B-4575-AF9B-FDEB298AC4A7}" type="datetimeFigureOut">
              <a:rPr lang="en-GB" smtClean="0"/>
              <a:t>20/09/2022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194E06-FC8C-4028-8788-0E2A9434DBE4}" type="slidenum">
              <a:rPr lang="en-GB" smtClean="0"/>
              <a:t>‹#›</a:t>
            </a:fld>
            <a:endParaRPr lang="en-GB"/>
          </a:p>
        </p:txBody>
      </p:sp>
    </p:spTree>
    <p:extLst>
      <p:ext uri="{BB962C8B-B14F-4D97-AF65-F5344CB8AC3E}">
        <p14:creationId xmlns:p14="http://schemas.microsoft.com/office/powerpoint/2010/main" val="33239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8A84B0-243B-4575-AF9B-FDEB298AC4A7}" type="datetimeFigureOut">
              <a:rPr lang="en-GB" smtClean="0"/>
              <a:t>20/09/2022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194E06-FC8C-4028-8788-0E2A9434DBE4}" type="slidenum">
              <a:rPr lang="en-GB" smtClean="0"/>
              <a:t>‹#›</a:t>
            </a:fld>
            <a:endParaRPr lang="en-GB"/>
          </a:p>
        </p:txBody>
      </p:sp>
    </p:spTree>
    <p:extLst>
      <p:ext uri="{BB962C8B-B14F-4D97-AF65-F5344CB8AC3E}">
        <p14:creationId xmlns:p14="http://schemas.microsoft.com/office/powerpoint/2010/main" val="153907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A84B0-243B-4575-AF9B-FDEB298AC4A7}" type="datetimeFigureOut">
              <a:rPr lang="en-GB" smtClean="0"/>
              <a:t>20/09/2022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194E06-FC8C-4028-8788-0E2A9434DBE4}" type="slidenum">
              <a:rPr lang="en-GB" smtClean="0"/>
              <a:t>‹#›</a:t>
            </a:fld>
            <a:endParaRPr lang="en-GB"/>
          </a:p>
        </p:txBody>
      </p:sp>
    </p:spTree>
    <p:extLst>
      <p:ext uri="{BB962C8B-B14F-4D97-AF65-F5344CB8AC3E}">
        <p14:creationId xmlns:p14="http://schemas.microsoft.com/office/powerpoint/2010/main" val="276936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8A84B0-243B-4575-AF9B-FDEB298AC4A7}" type="datetimeFigureOut">
              <a:rPr lang="en-GB" smtClean="0"/>
              <a:t>20/09/2022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194E06-FC8C-4028-8788-0E2A9434DBE4}" type="slidenum">
              <a:rPr lang="en-GB" smtClean="0"/>
              <a:t>‹#›</a:t>
            </a:fld>
            <a:endParaRPr lang="en-GB"/>
          </a:p>
        </p:txBody>
      </p:sp>
    </p:spTree>
    <p:extLst>
      <p:ext uri="{BB962C8B-B14F-4D97-AF65-F5344CB8AC3E}">
        <p14:creationId xmlns:p14="http://schemas.microsoft.com/office/powerpoint/2010/main" val="220921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8A84B0-243B-4575-AF9B-FDEB298AC4A7}" type="datetimeFigureOut">
              <a:rPr lang="en-GB" smtClean="0"/>
              <a:t>20/09/2022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194E06-FC8C-4028-8788-0E2A9434DBE4}" type="slidenum">
              <a:rPr lang="en-GB" smtClean="0"/>
              <a:t>‹#›</a:t>
            </a:fld>
            <a:endParaRPr lang="en-GB"/>
          </a:p>
        </p:txBody>
      </p:sp>
    </p:spTree>
    <p:extLst>
      <p:ext uri="{BB962C8B-B14F-4D97-AF65-F5344CB8AC3E}">
        <p14:creationId xmlns:p14="http://schemas.microsoft.com/office/powerpoint/2010/main" val="111694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8A84B0-243B-4575-AF9B-FDEB298AC4A7}" type="datetimeFigureOut">
              <a:rPr lang="en-GB" smtClean="0"/>
              <a:t>20/09/2022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194E06-FC8C-4028-8788-0E2A9434DBE4}" type="slidenum">
              <a:rPr lang="en-GB" smtClean="0"/>
              <a:t>‹#›</a:t>
            </a:fld>
            <a:endParaRPr lang="en-GB"/>
          </a:p>
        </p:txBody>
      </p:sp>
    </p:spTree>
    <p:extLst>
      <p:ext uri="{BB962C8B-B14F-4D97-AF65-F5344CB8AC3E}">
        <p14:creationId xmlns:p14="http://schemas.microsoft.com/office/powerpoint/2010/main" val="1935402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channel/UC7sW4j8p7k9D_qRRMUsGqyw" TargetMode="External"/><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letters-and-sounds.com/" TargetMode="External"/><Relationship Id="rId4" Type="http://schemas.openxmlformats.org/officeDocument/2006/relationships/hyperlink" Target="http://www.phonicsplay.co.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83777" y="1613118"/>
            <a:ext cx="7406640" cy="3631763"/>
          </a:xfrm>
          <a:prstGeom prst="rect">
            <a:avLst/>
          </a:prstGeom>
        </p:spPr>
        <p:txBody>
          <a:bodyPr wrap="square">
            <a:spAutoFit/>
          </a:bodyPr>
          <a:lstStyle/>
          <a:p>
            <a:pPr algn="ctr"/>
            <a:r>
              <a:rPr lang="en-GB" sz="11500" dirty="0">
                <a:solidFill>
                  <a:srgbClr val="000000"/>
                </a:solidFill>
                <a:latin typeface="+mj-lt"/>
              </a:rPr>
              <a:t>So, what is phonics?</a:t>
            </a:r>
            <a:endParaRPr lang="en-GB" sz="11500" dirty="0">
              <a:latin typeface="+mj-lt"/>
            </a:endParaRPr>
          </a:p>
        </p:txBody>
      </p:sp>
    </p:spTree>
    <p:extLst>
      <p:ext uri="{BB962C8B-B14F-4D97-AF65-F5344CB8AC3E}">
        <p14:creationId xmlns:p14="http://schemas.microsoft.com/office/powerpoint/2010/main" val="3687630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36" y="1257174"/>
            <a:ext cx="10515600" cy="3919492"/>
          </a:xfrm>
        </p:spPr>
        <p:txBody>
          <a:bodyPr>
            <a:normAutofit fontScale="90000"/>
          </a:bodyPr>
          <a:lstStyle/>
          <a:p>
            <a:r>
              <a:rPr lang="en-GB" u="sng" dirty="0"/>
              <a:t>Phonics test</a:t>
            </a:r>
            <a:br>
              <a:rPr lang="en-GB" dirty="0"/>
            </a:br>
            <a:br>
              <a:rPr lang="en-GB" dirty="0"/>
            </a:br>
            <a:r>
              <a:rPr lang="en-GB" dirty="0"/>
              <a:t>End of Year 1</a:t>
            </a:r>
            <a:br>
              <a:rPr lang="en-GB" dirty="0"/>
            </a:br>
            <a:r>
              <a:rPr lang="en-GB" dirty="0"/>
              <a:t>Lots of practising </a:t>
            </a:r>
            <a:br>
              <a:rPr lang="en-GB" dirty="0"/>
            </a:br>
            <a:r>
              <a:rPr lang="en-GB" dirty="0"/>
              <a:t>done prior to test</a:t>
            </a:r>
            <a:br>
              <a:rPr lang="en-GB" dirty="0"/>
            </a:br>
            <a:r>
              <a:rPr lang="en-GB" dirty="0"/>
              <a:t>Level 5 secure.</a:t>
            </a:r>
            <a:br>
              <a:rPr lang="en-GB" dirty="0"/>
            </a:br>
            <a:endParaRPr lang="en-GB" dirty="0"/>
          </a:p>
        </p:txBody>
      </p:sp>
      <p:pic>
        <p:nvPicPr>
          <p:cNvPr id="7170"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3987" y="1125127"/>
            <a:ext cx="5816749" cy="418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14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Useful resources/website</a:t>
            </a:r>
          </a:p>
        </p:txBody>
      </p:sp>
      <p:sp>
        <p:nvSpPr>
          <p:cNvPr id="3" name="Content Placeholder 2"/>
          <p:cNvSpPr>
            <a:spLocks noGrp="1"/>
          </p:cNvSpPr>
          <p:nvPr>
            <p:ph idx="1"/>
          </p:nvPr>
        </p:nvSpPr>
        <p:spPr>
          <a:xfrm>
            <a:off x="838200" y="2586899"/>
            <a:ext cx="10515600" cy="4351338"/>
          </a:xfrm>
        </p:spPr>
        <p:txBody>
          <a:bodyPr/>
          <a:lstStyle/>
          <a:p>
            <a:r>
              <a:rPr lang="en-GB" dirty="0">
                <a:hlinkClick r:id="rId3"/>
              </a:rPr>
              <a:t>https://www.youtube.com/channel/UC7sW4j8p7k9D_qRRMUsGqyw</a:t>
            </a:r>
            <a:endParaRPr lang="en-GB" dirty="0"/>
          </a:p>
          <a:p>
            <a:endParaRPr lang="en-GB" dirty="0"/>
          </a:p>
          <a:p>
            <a:r>
              <a:rPr lang="en-GB" dirty="0">
                <a:hlinkClick r:id="rId4"/>
              </a:rPr>
              <a:t>http://www.phonicsplay.co.uk/</a:t>
            </a:r>
            <a:endParaRPr lang="en-GB" dirty="0"/>
          </a:p>
          <a:p>
            <a:endParaRPr lang="en-GB" dirty="0"/>
          </a:p>
          <a:p>
            <a:r>
              <a:rPr lang="en-GB" dirty="0">
                <a:hlinkClick r:id="rId5"/>
              </a:rPr>
              <a:t>http://www.letters-and-sounds.com/</a:t>
            </a:r>
            <a:endParaRPr lang="en-GB" dirty="0"/>
          </a:p>
          <a:p>
            <a:endParaRPr lang="en-GB" dirty="0"/>
          </a:p>
          <a:p>
            <a:r>
              <a:rPr lang="en-GB" dirty="0"/>
              <a:t>BBC Phonics</a:t>
            </a:r>
          </a:p>
          <a:p>
            <a:endParaRPr lang="en-GB" dirty="0"/>
          </a:p>
        </p:txBody>
      </p:sp>
      <p:pic>
        <p:nvPicPr>
          <p:cNvPr id="8194" name="Picture 2"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3716" y="800088"/>
            <a:ext cx="3029052" cy="155653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a:cxnSpLocks/>
          </p:cNvCxnSpPr>
          <p:nvPr/>
        </p:nvCxnSpPr>
        <p:spPr>
          <a:xfrm>
            <a:off x="3267855" y="2002124"/>
            <a:ext cx="41820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196" name="Picture 4" descr="See the source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5484" y="3629331"/>
            <a:ext cx="4805516" cy="27031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D87762-CFE3-BF45-8E94-8B97A1BA3A37}"/>
              </a:ext>
            </a:extLst>
          </p:cNvPr>
          <p:cNvSpPr txBox="1"/>
          <p:nvPr/>
        </p:nvSpPr>
        <p:spPr>
          <a:xfrm>
            <a:off x="1094704" y="1690688"/>
            <a:ext cx="2009104" cy="584775"/>
          </a:xfrm>
          <a:prstGeom prst="rect">
            <a:avLst/>
          </a:prstGeom>
          <a:noFill/>
        </p:spPr>
        <p:txBody>
          <a:bodyPr wrap="square" rtlCol="0">
            <a:spAutoFit/>
          </a:bodyPr>
          <a:lstStyle/>
          <a:p>
            <a:r>
              <a:rPr lang="en-US" sz="3200" dirty="0" err="1"/>
              <a:t>Mr</a:t>
            </a:r>
            <a:r>
              <a:rPr lang="en-US" sz="3200" dirty="0"/>
              <a:t> Thorne</a:t>
            </a:r>
          </a:p>
        </p:txBody>
      </p:sp>
    </p:spTree>
    <p:extLst>
      <p:ext uri="{BB962C8B-B14F-4D97-AF65-F5344CB8AC3E}">
        <p14:creationId xmlns:p14="http://schemas.microsoft.com/office/powerpoint/2010/main" val="327235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6000" u="sng" dirty="0"/>
              <a:t>New Vocabulary </a:t>
            </a:r>
            <a:br>
              <a:rPr lang="en-GB" sz="1600" u="sng" dirty="0"/>
            </a:br>
            <a:endParaRPr lang="en-GB" sz="1600" dirty="0"/>
          </a:p>
        </p:txBody>
      </p:sp>
      <p:sp>
        <p:nvSpPr>
          <p:cNvPr id="3" name="Content Placeholder 2"/>
          <p:cNvSpPr>
            <a:spLocks noGrp="1"/>
          </p:cNvSpPr>
          <p:nvPr>
            <p:ph idx="1"/>
          </p:nvPr>
        </p:nvSpPr>
        <p:spPr/>
        <p:txBody>
          <a:bodyPr>
            <a:normAutofit fontScale="92500" lnSpcReduction="10000"/>
          </a:bodyPr>
          <a:lstStyle/>
          <a:p>
            <a:r>
              <a:rPr lang="en-GB" sz="6600" dirty="0"/>
              <a:t>grapheme</a:t>
            </a:r>
          </a:p>
          <a:p>
            <a:r>
              <a:rPr lang="en-GB" sz="6600" dirty="0"/>
              <a:t>phoneme</a:t>
            </a:r>
          </a:p>
          <a:p>
            <a:r>
              <a:rPr lang="en-GB" sz="6600" dirty="0"/>
              <a:t>blending</a:t>
            </a:r>
          </a:p>
          <a:p>
            <a:r>
              <a:rPr lang="en-GB" sz="6600" dirty="0"/>
              <a:t>segmenting</a:t>
            </a:r>
          </a:p>
          <a:p>
            <a:endParaRPr lang="en-GB" dirty="0"/>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980" y="2318914"/>
            <a:ext cx="4233545" cy="327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5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Levels in Phonics </a:t>
            </a:r>
          </a:p>
        </p:txBody>
      </p:sp>
      <p:sp>
        <p:nvSpPr>
          <p:cNvPr id="3" name="Content Placeholder 2"/>
          <p:cNvSpPr>
            <a:spLocks noGrp="1"/>
          </p:cNvSpPr>
          <p:nvPr>
            <p:ph idx="1"/>
          </p:nvPr>
        </p:nvSpPr>
        <p:spPr>
          <a:xfrm>
            <a:off x="491971" y="1349405"/>
            <a:ext cx="10515600" cy="5003328"/>
          </a:xfrm>
        </p:spPr>
        <p:txBody>
          <a:bodyPr>
            <a:normAutofit fontScale="92500" lnSpcReduction="20000"/>
          </a:bodyPr>
          <a:lstStyle/>
          <a:p>
            <a:r>
              <a:rPr lang="en-GB" sz="1400" b="1" dirty="0">
                <a:latin typeface="Arial" panose="020B0604020202020204" pitchFamily="34" charset="0"/>
                <a:cs typeface="Arial" panose="020B0604020202020204" pitchFamily="34" charset="0"/>
              </a:rPr>
              <a:t>Level 1</a:t>
            </a:r>
            <a:r>
              <a:rPr lang="en-GB" sz="1400" dirty="0">
                <a:latin typeface="Arial" panose="020B0604020202020204" pitchFamily="34" charset="0"/>
                <a:cs typeface="Arial" panose="020B0604020202020204" pitchFamily="34" charset="0"/>
              </a:rPr>
              <a:t>: focus on speaking and listening. Oral blending and segmenting. '</a:t>
            </a:r>
            <a:r>
              <a:rPr lang="en-GB" sz="1400" i="1" dirty="0">
                <a:latin typeface="Arial" panose="020B0604020202020204" pitchFamily="34" charset="0"/>
                <a:cs typeface="Arial" panose="020B0604020202020204" pitchFamily="34" charset="0"/>
              </a:rPr>
              <a:t>The more words children know and understand before they start on a systematic programme of phonic work the better they are equipped to succeed.’ The children work on activities including rhyming, instrumental sounds and natural environmental sounds. </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Level 2</a:t>
            </a:r>
            <a:r>
              <a:rPr lang="en-GB" sz="1400" dirty="0">
                <a:latin typeface="Arial" panose="020B0604020202020204" pitchFamily="34" charset="0"/>
                <a:cs typeface="Arial" panose="020B0604020202020204" pitchFamily="34" charset="0"/>
              </a:rPr>
              <a:t>: The beginning of teaching the alphabet. The sounds are not taught in alphabetical order but based on a systematic approach which allows the learner to read words from the beginning of their reading journey. The first sounds the children learn to read are s a t p </a:t>
            </a:r>
            <a:r>
              <a:rPr lang="en-GB" sz="1400" dirty="0" err="1">
                <a:latin typeface="Arial" panose="020B0604020202020204" pitchFamily="34" charset="0"/>
                <a:cs typeface="Arial" panose="020B0604020202020204" pitchFamily="34" charset="0"/>
              </a:rPr>
              <a:t>i</a:t>
            </a:r>
            <a:r>
              <a:rPr lang="en-GB" sz="1400" dirty="0">
                <a:latin typeface="Arial" panose="020B0604020202020204" pitchFamily="34" charset="0"/>
                <a:cs typeface="Arial" panose="020B0604020202020204" pitchFamily="34" charset="0"/>
              </a:rPr>
              <a:t> n. The children are soon able to blend short words together like pin.   Grapheme-Phoneme correspondences (GPC's) begin. Some digraphs are taught such as ‘ck’ and ‘ff’. </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Level 3</a:t>
            </a:r>
            <a:r>
              <a:rPr lang="en-GB" sz="1400" dirty="0">
                <a:latin typeface="Arial" panose="020B0604020202020204" pitchFamily="34" charset="0"/>
                <a:cs typeface="Arial" panose="020B0604020202020204" pitchFamily="34" charset="0"/>
              </a:rPr>
              <a:t>: completes teaching of alphabet and children move on to learning one grapheme for each of the 44 phonemes. The children continue to meet consonant and vowel digraphs. </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Level 4</a:t>
            </a:r>
            <a:r>
              <a:rPr lang="en-GB" sz="1400" dirty="0">
                <a:latin typeface="Arial" panose="020B0604020202020204" pitchFamily="34" charset="0"/>
                <a:cs typeface="Arial" panose="020B0604020202020204" pitchFamily="34" charset="0"/>
              </a:rPr>
              <a:t>: During this level, the focus moves towards words with adjacent consonants.  Recap, consolidation and practice of Phase 3 graphemes whilst rehearsing blending polysyllabic words. </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Level 5</a:t>
            </a:r>
            <a:r>
              <a:rPr lang="en-GB" sz="1400" dirty="0">
                <a:latin typeface="Arial" panose="020B0604020202020204" pitchFamily="34" charset="0"/>
                <a:cs typeface="Arial" panose="020B0604020202020204" pitchFamily="34" charset="0"/>
              </a:rPr>
              <a:t>: In Level 5, the children are introduced of alternative phoneme and grapheme choices and representations. They learn that there are often multiple pronunciations for a grapheme such as ‘</a:t>
            </a:r>
            <a:r>
              <a:rPr lang="en-GB" sz="1400" dirty="0" err="1">
                <a:latin typeface="Arial" panose="020B0604020202020204" pitchFamily="34" charset="0"/>
                <a:cs typeface="Arial" panose="020B0604020202020204" pitchFamily="34" charset="0"/>
              </a:rPr>
              <a:t>ch</a:t>
            </a:r>
            <a:r>
              <a:rPr lang="en-GB" sz="1400" dirty="0">
                <a:latin typeface="Arial" panose="020B0604020202020204" pitchFamily="34" charset="0"/>
                <a:cs typeface="Arial" panose="020B0604020202020204" pitchFamily="34" charset="0"/>
              </a:rPr>
              <a:t>’ can make the ‘</a:t>
            </a:r>
            <a:r>
              <a:rPr lang="en-GB" sz="1400" dirty="0" err="1">
                <a:latin typeface="Arial" panose="020B0604020202020204" pitchFamily="34" charset="0"/>
                <a:cs typeface="Arial" panose="020B0604020202020204" pitchFamily="34" charset="0"/>
              </a:rPr>
              <a:t>ch</a:t>
            </a:r>
            <a:r>
              <a:rPr lang="en-GB" sz="1400" dirty="0">
                <a:latin typeface="Arial" panose="020B0604020202020204" pitchFamily="34" charset="0"/>
                <a:cs typeface="Arial" panose="020B0604020202020204" pitchFamily="34" charset="0"/>
              </a:rPr>
              <a:t>’ should in chain but the ‘</a:t>
            </a:r>
            <a:r>
              <a:rPr lang="en-GB" sz="1400" dirty="0" err="1">
                <a:latin typeface="Arial" panose="020B0604020202020204" pitchFamily="34" charset="0"/>
                <a:cs typeface="Arial" panose="020B0604020202020204" pitchFamily="34" charset="0"/>
              </a:rPr>
              <a:t>sh</a:t>
            </a:r>
            <a:r>
              <a:rPr lang="en-GB" sz="1400" dirty="0">
                <a:latin typeface="Arial" panose="020B0604020202020204" pitchFamily="34" charset="0"/>
                <a:cs typeface="Arial" panose="020B0604020202020204" pitchFamily="34" charset="0"/>
              </a:rPr>
              <a:t>’ sound in chef an d the ‘c’ sound in Christmas.</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Level 6</a:t>
            </a:r>
            <a:r>
              <a:rPr lang="en-GB" sz="1400" dirty="0">
                <a:latin typeface="Arial" panose="020B0604020202020204" pitchFamily="34" charset="0"/>
                <a:cs typeface="Arial" panose="020B0604020202020204" pitchFamily="34" charset="0"/>
              </a:rPr>
              <a:t>: This level is taught in Year 2 alongside the Year 2 spelling curriculum from the national curriculum. During this level, we recap, consolidate and practice of all phases with a stronger emphasis on spelling choices.</a:t>
            </a:r>
          </a:p>
          <a:p>
            <a:endParaRPr lang="en-GB" dirty="0"/>
          </a:p>
        </p:txBody>
      </p:sp>
      <p:pic>
        <p:nvPicPr>
          <p:cNvPr id="3076" name="Picture 4"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8578" y="5272705"/>
            <a:ext cx="1443422" cy="144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90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http://www.youtube.com/watch?v=BqhXUW_v-1s</a:t>
            </a:r>
            <a:br>
              <a:rPr lang="en-GB" dirty="0"/>
            </a:br>
            <a:endParaRPr lang="en-GB" dirty="0"/>
          </a:p>
        </p:txBody>
      </p:sp>
      <p:sp>
        <p:nvSpPr>
          <p:cNvPr id="3" name="Content Placeholder 2"/>
          <p:cNvSpPr>
            <a:spLocks noGrp="1"/>
          </p:cNvSpPr>
          <p:nvPr>
            <p:ph idx="1"/>
          </p:nvPr>
        </p:nvSpPr>
        <p:spPr>
          <a:xfrm>
            <a:off x="838200" y="1825625"/>
            <a:ext cx="3054531" cy="4351338"/>
          </a:xfrm>
        </p:spPr>
        <p:txBody>
          <a:bodyPr/>
          <a:lstStyle/>
          <a:p>
            <a:pPr marL="0" indent="0">
              <a:buNone/>
            </a:pPr>
            <a:r>
              <a:rPr lang="en-GB" u="sng" dirty="0"/>
              <a:t>Vocabulary</a:t>
            </a:r>
          </a:p>
          <a:p>
            <a:r>
              <a:rPr lang="en-GB" dirty="0"/>
              <a:t>grapheme</a:t>
            </a:r>
          </a:p>
          <a:p>
            <a:r>
              <a:rPr lang="en-GB" dirty="0"/>
              <a:t>phoneme</a:t>
            </a:r>
          </a:p>
          <a:p>
            <a:r>
              <a:rPr lang="en-GB" dirty="0"/>
              <a:t>blending</a:t>
            </a:r>
          </a:p>
          <a:p>
            <a:r>
              <a:rPr lang="en-GB" dirty="0"/>
              <a:t>segmenting</a:t>
            </a:r>
          </a:p>
          <a:p>
            <a:r>
              <a:rPr lang="en-GB" dirty="0"/>
              <a:t>digraph</a:t>
            </a:r>
          </a:p>
          <a:p>
            <a:r>
              <a:rPr lang="en-GB" dirty="0" err="1"/>
              <a:t>trigraph</a:t>
            </a:r>
            <a:endParaRPr lang="en-GB" dirty="0"/>
          </a:p>
          <a:p>
            <a:endParaRPr lang="en-GB" dirty="0"/>
          </a:p>
        </p:txBody>
      </p:sp>
      <p:sp>
        <p:nvSpPr>
          <p:cNvPr id="10" name="TextBox 9"/>
          <p:cNvSpPr txBox="1"/>
          <p:nvPr/>
        </p:nvSpPr>
        <p:spPr>
          <a:xfrm>
            <a:off x="3892731" y="1690688"/>
            <a:ext cx="4807132" cy="646331"/>
          </a:xfrm>
          <a:prstGeom prst="rect">
            <a:avLst/>
          </a:prstGeom>
          <a:noFill/>
        </p:spPr>
        <p:txBody>
          <a:bodyPr wrap="square" rtlCol="0">
            <a:spAutoFit/>
          </a:bodyPr>
          <a:lstStyle/>
          <a:p>
            <a:r>
              <a:rPr lang="en-GB" dirty="0"/>
              <a:t>a letter or sequence of letters that represent a phoneme</a:t>
            </a:r>
          </a:p>
        </p:txBody>
      </p:sp>
      <p:sp>
        <p:nvSpPr>
          <p:cNvPr id="11" name="TextBox 10"/>
          <p:cNvSpPr txBox="1"/>
          <p:nvPr/>
        </p:nvSpPr>
        <p:spPr>
          <a:xfrm>
            <a:off x="3892731" y="2600714"/>
            <a:ext cx="5257800" cy="661720"/>
          </a:xfrm>
          <a:prstGeom prst="rect">
            <a:avLst/>
          </a:prstGeom>
          <a:noFill/>
        </p:spPr>
        <p:txBody>
          <a:bodyPr wrap="square" rtlCol="0">
            <a:spAutoFit/>
          </a:bodyPr>
          <a:lstStyle/>
          <a:p>
            <a:r>
              <a:rPr lang="en-GB" dirty="0"/>
              <a:t>a sound in a word</a:t>
            </a:r>
          </a:p>
          <a:p>
            <a:endParaRPr lang="en-GB" dirty="0"/>
          </a:p>
        </p:txBody>
      </p:sp>
      <p:graphicFrame>
        <p:nvGraphicFramePr>
          <p:cNvPr id="14" name="Table 13"/>
          <p:cNvGraphicFramePr>
            <a:graphicFrameLocks noGrp="1"/>
          </p:cNvGraphicFramePr>
          <p:nvPr>
            <p:extLst>
              <p:ext uri="{D42A27DB-BD31-4B8C-83A1-F6EECF244321}">
                <p14:modId xmlns:p14="http://schemas.microsoft.com/office/powerpoint/2010/main" val="3963452273"/>
              </p:ext>
            </p:extLst>
          </p:nvPr>
        </p:nvGraphicFramePr>
        <p:xfrm>
          <a:off x="6712857" y="4337153"/>
          <a:ext cx="5479143" cy="2023535"/>
        </p:xfrm>
        <a:graphic>
          <a:graphicData uri="http://schemas.openxmlformats.org/drawingml/2006/table">
            <a:tbl>
              <a:tblPr firstRow="1" bandRow="1">
                <a:tableStyleId>{5C22544A-7EE6-4342-B048-85BDC9FD1C3A}</a:tableStyleId>
              </a:tblPr>
              <a:tblGrid>
                <a:gridCol w="1826381">
                  <a:extLst>
                    <a:ext uri="{9D8B030D-6E8A-4147-A177-3AD203B41FA5}">
                      <a16:colId xmlns:a16="http://schemas.microsoft.com/office/drawing/2014/main" val="2102218129"/>
                    </a:ext>
                  </a:extLst>
                </a:gridCol>
                <a:gridCol w="1826381">
                  <a:extLst>
                    <a:ext uri="{9D8B030D-6E8A-4147-A177-3AD203B41FA5}">
                      <a16:colId xmlns:a16="http://schemas.microsoft.com/office/drawing/2014/main" val="1429460344"/>
                    </a:ext>
                  </a:extLst>
                </a:gridCol>
                <a:gridCol w="1826381">
                  <a:extLst>
                    <a:ext uri="{9D8B030D-6E8A-4147-A177-3AD203B41FA5}">
                      <a16:colId xmlns:a16="http://schemas.microsoft.com/office/drawing/2014/main" val="2532312383"/>
                    </a:ext>
                  </a:extLst>
                </a:gridCol>
              </a:tblGrid>
              <a:tr h="404707">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2797529776"/>
                  </a:ext>
                </a:extLst>
              </a:tr>
              <a:tr h="404707">
                <a:tc>
                  <a:txBody>
                    <a:bodyPr/>
                    <a:lstStyle/>
                    <a:p>
                      <a:pPr algn="ctr"/>
                      <a:r>
                        <a:rPr lang="en-GB" dirty="0"/>
                        <a:t>c</a:t>
                      </a:r>
                    </a:p>
                  </a:txBody>
                  <a:tcPr/>
                </a:tc>
                <a:tc>
                  <a:txBody>
                    <a:bodyPr/>
                    <a:lstStyle/>
                    <a:p>
                      <a:pPr algn="ctr"/>
                      <a:r>
                        <a:rPr lang="en-GB" dirty="0"/>
                        <a:t>a</a:t>
                      </a:r>
                    </a:p>
                  </a:txBody>
                  <a:tcPr/>
                </a:tc>
                <a:tc>
                  <a:txBody>
                    <a:bodyPr/>
                    <a:lstStyle/>
                    <a:p>
                      <a:pPr algn="ctr"/>
                      <a:r>
                        <a:rPr lang="en-GB" dirty="0"/>
                        <a:t>t</a:t>
                      </a:r>
                    </a:p>
                  </a:txBody>
                  <a:tcPr/>
                </a:tc>
                <a:extLst>
                  <a:ext uri="{0D108BD9-81ED-4DB2-BD59-A6C34878D82A}">
                    <a16:rowId xmlns:a16="http://schemas.microsoft.com/office/drawing/2014/main" val="1783057891"/>
                  </a:ext>
                </a:extLst>
              </a:tr>
              <a:tr h="404707">
                <a:tc>
                  <a:txBody>
                    <a:bodyPr/>
                    <a:lstStyle/>
                    <a:p>
                      <a:pPr algn="ctr"/>
                      <a:r>
                        <a:rPr lang="en-GB" dirty="0"/>
                        <a:t>b</a:t>
                      </a:r>
                    </a:p>
                  </a:txBody>
                  <a:tcPr/>
                </a:tc>
                <a:tc>
                  <a:txBody>
                    <a:bodyPr/>
                    <a:lstStyle/>
                    <a:p>
                      <a:pPr algn="ctr"/>
                      <a:r>
                        <a:rPr lang="en-GB" dirty="0" err="1"/>
                        <a:t>ir</a:t>
                      </a:r>
                      <a:endParaRPr lang="en-GB" dirty="0"/>
                    </a:p>
                  </a:txBody>
                  <a:tcPr/>
                </a:tc>
                <a:tc>
                  <a:txBody>
                    <a:bodyPr/>
                    <a:lstStyle/>
                    <a:p>
                      <a:pPr algn="ctr"/>
                      <a:r>
                        <a:rPr lang="en-GB" dirty="0"/>
                        <a:t>d</a:t>
                      </a:r>
                    </a:p>
                  </a:txBody>
                  <a:tcPr/>
                </a:tc>
                <a:extLst>
                  <a:ext uri="{0D108BD9-81ED-4DB2-BD59-A6C34878D82A}">
                    <a16:rowId xmlns:a16="http://schemas.microsoft.com/office/drawing/2014/main" val="759579985"/>
                  </a:ext>
                </a:extLst>
              </a:tr>
              <a:tr h="404707">
                <a:tc>
                  <a:txBody>
                    <a:bodyPr/>
                    <a:lstStyle/>
                    <a:p>
                      <a:pPr algn="ctr"/>
                      <a:r>
                        <a:rPr lang="en-GB" dirty="0"/>
                        <a:t>f</a:t>
                      </a:r>
                    </a:p>
                  </a:txBody>
                  <a:tcPr/>
                </a:tc>
                <a:tc>
                  <a:txBody>
                    <a:bodyPr/>
                    <a:lstStyle/>
                    <a:p>
                      <a:pPr algn="ctr"/>
                      <a:r>
                        <a:rPr lang="en-GB" dirty="0"/>
                        <a:t>i</a:t>
                      </a:r>
                    </a:p>
                  </a:txBody>
                  <a:tcPr/>
                </a:tc>
                <a:tc>
                  <a:txBody>
                    <a:bodyPr/>
                    <a:lstStyle/>
                    <a:p>
                      <a:pPr algn="ctr"/>
                      <a:r>
                        <a:rPr lang="en-GB" dirty="0" err="1"/>
                        <a:t>sh</a:t>
                      </a:r>
                      <a:endParaRPr lang="en-GB" dirty="0"/>
                    </a:p>
                  </a:txBody>
                  <a:tcPr/>
                </a:tc>
                <a:extLst>
                  <a:ext uri="{0D108BD9-81ED-4DB2-BD59-A6C34878D82A}">
                    <a16:rowId xmlns:a16="http://schemas.microsoft.com/office/drawing/2014/main" val="2657159174"/>
                  </a:ext>
                </a:extLst>
              </a:tr>
              <a:tr h="404707">
                <a:tc>
                  <a:txBody>
                    <a:bodyPr/>
                    <a:lstStyle/>
                    <a:p>
                      <a:pPr algn="ctr"/>
                      <a:r>
                        <a:rPr lang="en-GB" dirty="0" err="1"/>
                        <a:t>kn</a:t>
                      </a:r>
                      <a:endParaRPr lang="en-GB" dirty="0"/>
                    </a:p>
                  </a:txBody>
                  <a:tcPr/>
                </a:tc>
                <a:tc>
                  <a:txBody>
                    <a:bodyPr/>
                    <a:lstStyle/>
                    <a:p>
                      <a:pPr algn="ctr"/>
                      <a:r>
                        <a:rPr lang="en-GB" dirty="0" err="1"/>
                        <a:t>igh</a:t>
                      </a:r>
                      <a:endParaRPr lang="en-GB" dirty="0"/>
                    </a:p>
                  </a:txBody>
                  <a:tcPr/>
                </a:tc>
                <a:tc>
                  <a:txBody>
                    <a:bodyPr/>
                    <a:lstStyle/>
                    <a:p>
                      <a:pPr algn="ctr"/>
                      <a:r>
                        <a:rPr lang="en-GB" dirty="0"/>
                        <a:t>t</a:t>
                      </a:r>
                    </a:p>
                  </a:txBody>
                  <a:tcPr/>
                </a:tc>
                <a:extLst>
                  <a:ext uri="{0D108BD9-81ED-4DB2-BD59-A6C34878D82A}">
                    <a16:rowId xmlns:a16="http://schemas.microsoft.com/office/drawing/2014/main" val="131291163"/>
                  </a:ext>
                </a:extLst>
              </a:tr>
            </a:tbl>
          </a:graphicData>
        </a:graphic>
      </p:graphicFrame>
      <p:cxnSp>
        <p:nvCxnSpPr>
          <p:cNvPr id="16" name="Straight Arrow Connector 15"/>
          <p:cNvCxnSpPr/>
          <p:nvPr/>
        </p:nvCxnSpPr>
        <p:spPr>
          <a:xfrm flipV="1">
            <a:off x="2417716" y="1960039"/>
            <a:ext cx="1475015" cy="509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2365465" y="2820307"/>
            <a:ext cx="11698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2695855" y="3654976"/>
            <a:ext cx="4658534" cy="4355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2390502" y="3262434"/>
            <a:ext cx="12801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892731" y="3115357"/>
            <a:ext cx="5257800" cy="369332"/>
          </a:xfrm>
          <a:prstGeom prst="rect">
            <a:avLst/>
          </a:prstGeom>
          <a:noFill/>
        </p:spPr>
        <p:txBody>
          <a:bodyPr wrap="square" rtlCol="0">
            <a:spAutoFit/>
          </a:bodyPr>
          <a:lstStyle/>
          <a:p>
            <a:r>
              <a:rPr lang="en-GB" dirty="0"/>
              <a:t>putting all the sounds together</a:t>
            </a:r>
          </a:p>
        </p:txBody>
      </p:sp>
      <p:sp>
        <p:nvSpPr>
          <p:cNvPr id="25" name="TextBox 24"/>
          <p:cNvSpPr txBox="1"/>
          <p:nvPr/>
        </p:nvSpPr>
        <p:spPr>
          <a:xfrm>
            <a:off x="3440973" y="3859663"/>
            <a:ext cx="5257800" cy="661720"/>
          </a:xfrm>
          <a:prstGeom prst="rect">
            <a:avLst/>
          </a:prstGeom>
          <a:noFill/>
        </p:spPr>
        <p:txBody>
          <a:bodyPr wrap="square" rtlCol="0">
            <a:spAutoFit/>
          </a:bodyPr>
          <a:lstStyle/>
          <a:p>
            <a:r>
              <a:rPr lang="en-GB" dirty="0"/>
              <a:t>Two letters makes one sound</a:t>
            </a:r>
          </a:p>
          <a:p>
            <a:endParaRPr lang="en-GB" dirty="0"/>
          </a:p>
        </p:txBody>
      </p:sp>
      <p:sp>
        <p:nvSpPr>
          <p:cNvPr id="26" name="TextBox 25"/>
          <p:cNvSpPr txBox="1"/>
          <p:nvPr/>
        </p:nvSpPr>
        <p:spPr>
          <a:xfrm>
            <a:off x="3252651" y="4343342"/>
            <a:ext cx="5257800" cy="661720"/>
          </a:xfrm>
          <a:prstGeom prst="rect">
            <a:avLst/>
          </a:prstGeom>
          <a:noFill/>
        </p:spPr>
        <p:txBody>
          <a:bodyPr wrap="square" rtlCol="0">
            <a:spAutoFit/>
          </a:bodyPr>
          <a:lstStyle/>
          <a:p>
            <a:r>
              <a:rPr lang="en-GB" dirty="0"/>
              <a:t>Three letters makes one sound</a:t>
            </a:r>
          </a:p>
          <a:p>
            <a:endParaRPr lang="en-GB" dirty="0"/>
          </a:p>
        </p:txBody>
      </p:sp>
      <p:cxnSp>
        <p:nvCxnSpPr>
          <p:cNvPr id="29" name="Straight Arrow Connector 28"/>
          <p:cNvCxnSpPr/>
          <p:nvPr/>
        </p:nvCxnSpPr>
        <p:spPr>
          <a:xfrm>
            <a:off x="2247899" y="4011776"/>
            <a:ext cx="10047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2268037" y="4483355"/>
            <a:ext cx="8871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2" name="Picture 2"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18022"/>
          <a:stretch/>
        </p:blipFill>
        <p:spPr bwMode="auto">
          <a:xfrm>
            <a:off x="7820070" y="1316112"/>
            <a:ext cx="3934324" cy="227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44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Split digraphs</a:t>
            </a:r>
            <a:br>
              <a:rPr lang="en-GB" u="sng" dirty="0"/>
            </a:br>
            <a:endParaRPr lang="en-GB" dirty="0"/>
          </a:p>
        </p:txBody>
      </p:sp>
      <p:sp>
        <p:nvSpPr>
          <p:cNvPr id="5" name="Content Placeholder 4"/>
          <p:cNvSpPr>
            <a:spLocks noGrp="1"/>
          </p:cNvSpPr>
          <p:nvPr>
            <p:ph idx="1"/>
          </p:nvPr>
        </p:nvSpPr>
        <p:spPr/>
        <p:txBody>
          <a:bodyPr/>
          <a:lstStyle/>
          <a:p>
            <a:r>
              <a:rPr lang="en-GB" dirty="0" err="1"/>
              <a:t>i_e</a:t>
            </a:r>
            <a:r>
              <a:rPr lang="en-GB" dirty="0"/>
              <a:t>			time</a:t>
            </a:r>
          </a:p>
          <a:p>
            <a:r>
              <a:rPr lang="en-GB" dirty="0" err="1"/>
              <a:t>a_e</a:t>
            </a:r>
            <a:r>
              <a:rPr lang="en-GB" dirty="0"/>
              <a:t>			make</a:t>
            </a:r>
          </a:p>
          <a:p>
            <a:r>
              <a:rPr lang="en-GB" dirty="0" err="1"/>
              <a:t>u_e</a:t>
            </a:r>
            <a:r>
              <a:rPr lang="en-GB" dirty="0"/>
              <a:t>			cube/flute</a:t>
            </a:r>
          </a:p>
          <a:p>
            <a:r>
              <a:rPr lang="en-GB" dirty="0" err="1"/>
              <a:t>o_e</a:t>
            </a:r>
            <a:r>
              <a:rPr lang="en-GB" dirty="0"/>
              <a:t>			broke/spoke</a:t>
            </a:r>
          </a:p>
          <a:p>
            <a:r>
              <a:rPr lang="en-GB" dirty="0" err="1"/>
              <a:t>e_e</a:t>
            </a:r>
            <a:r>
              <a:rPr lang="en-GB" dirty="0"/>
              <a:t>			scene/extreme</a:t>
            </a:r>
          </a:p>
          <a:p>
            <a:endParaRPr lang="en-GB" dirty="0"/>
          </a:p>
        </p:txBody>
      </p:sp>
      <p:pic>
        <p:nvPicPr>
          <p:cNvPr id="409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495" y="1690688"/>
            <a:ext cx="5108756" cy="383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35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87829"/>
            <a:ext cx="10515600" cy="3618410"/>
          </a:xfrm>
        </p:spPr>
        <p:txBody>
          <a:bodyPr>
            <a:normAutofit/>
          </a:bodyPr>
          <a:lstStyle/>
          <a:p>
            <a:r>
              <a:rPr lang="en-GB" u="sng" dirty="0"/>
              <a:t>What writing might look like whilst your child is learning phonics. </a:t>
            </a:r>
            <a:br>
              <a:rPr lang="en-GB" u="sng" dirty="0"/>
            </a:br>
            <a:r>
              <a:rPr lang="en-GB" dirty="0"/>
              <a:t>- Praise phonetic attempts. </a:t>
            </a:r>
            <a:br>
              <a:rPr lang="en-GB" dirty="0"/>
            </a:br>
            <a:r>
              <a:rPr lang="en-GB" dirty="0"/>
              <a:t>- Encourage the correct spelling of high frequency words </a:t>
            </a:r>
            <a:br>
              <a:rPr lang="en-GB" u="sng" dirty="0"/>
            </a:br>
            <a:endParaRPr lang="en-GB" dirty="0"/>
          </a:p>
        </p:txBody>
      </p:sp>
      <p:sp>
        <p:nvSpPr>
          <p:cNvPr id="4" name="TextBox 3"/>
          <p:cNvSpPr txBox="1"/>
          <p:nvPr/>
        </p:nvSpPr>
        <p:spPr>
          <a:xfrm>
            <a:off x="1097280" y="4206239"/>
            <a:ext cx="2390503" cy="369332"/>
          </a:xfrm>
          <a:prstGeom prst="rect">
            <a:avLst/>
          </a:prstGeom>
          <a:noFill/>
        </p:spPr>
        <p:txBody>
          <a:bodyPr wrap="square" rtlCol="0">
            <a:spAutoFit/>
          </a:bodyPr>
          <a:lstStyle/>
          <a:p>
            <a:r>
              <a:rPr lang="en-GB" dirty="0" err="1"/>
              <a:t>wighl</a:t>
            </a:r>
            <a:endParaRPr lang="en-GB" dirty="0"/>
          </a:p>
        </p:txBody>
      </p:sp>
      <p:sp>
        <p:nvSpPr>
          <p:cNvPr id="5" name="TextBox 4"/>
          <p:cNvSpPr txBox="1"/>
          <p:nvPr/>
        </p:nvSpPr>
        <p:spPr>
          <a:xfrm>
            <a:off x="8525692" y="4764590"/>
            <a:ext cx="2390503" cy="369332"/>
          </a:xfrm>
          <a:prstGeom prst="rect">
            <a:avLst/>
          </a:prstGeom>
          <a:noFill/>
        </p:spPr>
        <p:txBody>
          <a:bodyPr wrap="square" rtlCol="0">
            <a:spAutoFit/>
          </a:bodyPr>
          <a:lstStyle/>
          <a:p>
            <a:r>
              <a:rPr lang="en-GB" dirty="0" err="1"/>
              <a:t>beecos</a:t>
            </a:r>
            <a:endParaRPr lang="en-GB" dirty="0"/>
          </a:p>
        </p:txBody>
      </p:sp>
      <p:sp>
        <p:nvSpPr>
          <p:cNvPr id="6" name="TextBox 5"/>
          <p:cNvSpPr txBox="1"/>
          <p:nvPr/>
        </p:nvSpPr>
        <p:spPr>
          <a:xfrm>
            <a:off x="5712823" y="4010295"/>
            <a:ext cx="2390503" cy="369332"/>
          </a:xfrm>
          <a:prstGeom prst="rect">
            <a:avLst/>
          </a:prstGeom>
          <a:noFill/>
        </p:spPr>
        <p:txBody>
          <a:bodyPr wrap="square" rtlCol="0">
            <a:spAutoFit/>
          </a:bodyPr>
          <a:lstStyle/>
          <a:p>
            <a:r>
              <a:rPr lang="en-GB" dirty="0" err="1"/>
              <a:t>nite</a:t>
            </a:r>
            <a:endParaRPr lang="en-GB" dirty="0"/>
          </a:p>
        </p:txBody>
      </p:sp>
      <p:sp>
        <p:nvSpPr>
          <p:cNvPr id="7" name="TextBox 6"/>
          <p:cNvSpPr txBox="1"/>
          <p:nvPr/>
        </p:nvSpPr>
        <p:spPr>
          <a:xfrm>
            <a:off x="5434148" y="5653648"/>
            <a:ext cx="2390503" cy="369332"/>
          </a:xfrm>
          <a:prstGeom prst="rect">
            <a:avLst/>
          </a:prstGeom>
          <a:noFill/>
        </p:spPr>
        <p:txBody>
          <a:bodyPr wrap="square" rtlCol="0">
            <a:spAutoFit/>
          </a:bodyPr>
          <a:lstStyle/>
          <a:p>
            <a:r>
              <a:rPr lang="en-GB" dirty="0" err="1"/>
              <a:t>jumpt</a:t>
            </a:r>
            <a:endParaRPr lang="en-GB" dirty="0"/>
          </a:p>
        </p:txBody>
      </p:sp>
      <p:sp>
        <p:nvSpPr>
          <p:cNvPr id="8" name="TextBox 7"/>
          <p:cNvSpPr txBox="1"/>
          <p:nvPr/>
        </p:nvSpPr>
        <p:spPr>
          <a:xfrm>
            <a:off x="2172788" y="5468982"/>
            <a:ext cx="2390503" cy="369332"/>
          </a:xfrm>
          <a:prstGeom prst="rect">
            <a:avLst/>
          </a:prstGeom>
          <a:noFill/>
        </p:spPr>
        <p:txBody>
          <a:bodyPr wrap="square" rtlCol="0">
            <a:spAutoFit/>
          </a:bodyPr>
          <a:lstStyle/>
          <a:p>
            <a:r>
              <a:rPr lang="en-GB" dirty="0" err="1"/>
              <a:t>yoo</a:t>
            </a:r>
            <a:endParaRPr lang="en-GB" dirty="0"/>
          </a:p>
        </p:txBody>
      </p:sp>
    </p:spTree>
    <p:extLst>
      <p:ext uri="{BB962C8B-B14F-4D97-AF65-F5344CB8AC3E}">
        <p14:creationId xmlns:p14="http://schemas.microsoft.com/office/powerpoint/2010/main" val="3277040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830979"/>
            <a:ext cx="7551173" cy="5268429"/>
          </a:xfrm>
        </p:spPr>
        <p:txBody>
          <a:bodyPr>
            <a:normAutofit/>
          </a:bodyPr>
          <a:lstStyle/>
          <a:p>
            <a:r>
              <a:rPr lang="en-GB" u="sng" dirty="0"/>
              <a:t>Example of a phonics lesson</a:t>
            </a:r>
            <a:br>
              <a:rPr lang="en-GB" u="sng" dirty="0"/>
            </a:br>
            <a:br>
              <a:rPr lang="en-GB" u="sng" dirty="0"/>
            </a:br>
            <a:r>
              <a:rPr lang="en-GB" dirty="0"/>
              <a:t>Introduce</a:t>
            </a:r>
            <a:br>
              <a:rPr lang="en-GB" dirty="0"/>
            </a:br>
            <a:r>
              <a:rPr lang="en-GB" dirty="0"/>
              <a:t>Revisit</a:t>
            </a:r>
            <a:br>
              <a:rPr lang="en-GB" dirty="0"/>
            </a:br>
            <a:r>
              <a:rPr lang="en-GB" dirty="0"/>
              <a:t>Teach</a:t>
            </a:r>
            <a:br>
              <a:rPr lang="en-GB" dirty="0"/>
            </a:br>
            <a:r>
              <a:rPr lang="en-GB" dirty="0"/>
              <a:t>Apply</a:t>
            </a:r>
            <a:br>
              <a:rPr lang="en-GB" dirty="0"/>
            </a:br>
            <a:r>
              <a:rPr lang="en-GB" dirty="0"/>
              <a:t>Practise</a:t>
            </a:r>
            <a:br>
              <a:rPr lang="en-GB" u="sng" dirty="0"/>
            </a:br>
            <a:endParaRPr lang="en-GB" dirty="0"/>
          </a:p>
        </p:txBody>
      </p:sp>
      <p:pic>
        <p:nvPicPr>
          <p:cNvPr id="614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5098" y="830979"/>
            <a:ext cx="2790825" cy="335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9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0504B-EF2F-4260-8046-895922BC2968}"/>
              </a:ext>
            </a:extLst>
          </p:cNvPr>
          <p:cNvSpPr>
            <a:spLocks noGrp="1"/>
          </p:cNvSpPr>
          <p:nvPr>
            <p:ph type="title"/>
          </p:nvPr>
        </p:nvSpPr>
        <p:spPr/>
        <p:txBody>
          <a:bodyPr/>
          <a:lstStyle/>
          <a:p>
            <a:r>
              <a:rPr lang="en-GB" u="sng" dirty="0"/>
              <a:t>Reading books </a:t>
            </a:r>
          </a:p>
        </p:txBody>
      </p:sp>
      <p:sp>
        <p:nvSpPr>
          <p:cNvPr id="3" name="Content Placeholder 2">
            <a:extLst>
              <a:ext uri="{FF2B5EF4-FFF2-40B4-BE49-F238E27FC236}">
                <a16:creationId xmlns:a16="http://schemas.microsoft.com/office/drawing/2014/main" id="{21CCEBE1-1CFF-4628-B81E-D7A8130AB909}"/>
              </a:ext>
            </a:extLst>
          </p:cNvPr>
          <p:cNvSpPr>
            <a:spLocks noGrp="1"/>
          </p:cNvSpPr>
          <p:nvPr>
            <p:ph idx="1"/>
          </p:nvPr>
        </p:nvSpPr>
        <p:spPr>
          <a:xfrm>
            <a:off x="677334" y="1592418"/>
            <a:ext cx="6220616" cy="3880773"/>
          </a:xfrm>
        </p:spPr>
        <p:txBody>
          <a:bodyPr>
            <a:normAutofit fontScale="92500" lnSpcReduction="10000"/>
          </a:bodyPr>
          <a:lstStyle/>
          <a:p>
            <a:r>
              <a:rPr lang="en-GB" dirty="0"/>
              <a:t>Whilst your child is accessing </a:t>
            </a:r>
            <a:r>
              <a:rPr lang="en-GB" dirty="0">
                <a:solidFill>
                  <a:srgbClr val="00B050"/>
                </a:solidFill>
              </a:rPr>
              <a:t>Level 1 – Level 5 </a:t>
            </a:r>
            <a:r>
              <a:rPr lang="en-GB" dirty="0"/>
              <a:t>phonics lessons, your class teacher will send home books which are phonetically decodable. This means the words in the book can be read using phonics and will include the tricky words at the appropriate level for your child’s learning. </a:t>
            </a:r>
          </a:p>
          <a:p>
            <a:endParaRPr lang="en-GB" dirty="0"/>
          </a:p>
          <a:p>
            <a:r>
              <a:rPr lang="en-GB" dirty="0"/>
              <a:t>When the children are secure in </a:t>
            </a:r>
            <a:r>
              <a:rPr lang="en-GB" dirty="0">
                <a:solidFill>
                  <a:srgbClr val="00B0F0"/>
                </a:solidFill>
              </a:rPr>
              <a:t>level 5 phonics</a:t>
            </a:r>
            <a:r>
              <a:rPr lang="en-GB" dirty="0"/>
              <a:t>, the class teacher will then move the children onto colour banded books. These books are not often phonetically decodable and rely on the children using sight reading, contextual clues and other reading strategies rather than purely phonics. Your child’s book band will not only depend on their ability to read the words but also their understanding of the text.  </a:t>
            </a:r>
          </a:p>
        </p:txBody>
      </p:sp>
      <p:pic>
        <p:nvPicPr>
          <p:cNvPr id="1026" name="Picture 2" descr="Big Cat Readers Book Band Pink B x 4 - Scholastic Shop">
            <a:extLst>
              <a:ext uri="{FF2B5EF4-FFF2-40B4-BE49-F238E27FC236}">
                <a16:creationId xmlns:a16="http://schemas.microsoft.com/office/drawing/2014/main" id="{8769FFD9-A5D5-4CA5-ABFD-C451B3591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234" y="1332529"/>
            <a:ext cx="440055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46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Supporting your reader at home </a:t>
            </a:r>
          </a:p>
        </p:txBody>
      </p:sp>
      <p:pic>
        <p:nvPicPr>
          <p:cNvPr id="4" name="Picture 3"/>
          <p:cNvPicPr>
            <a:picLocks noChangeAspect="1"/>
          </p:cNvPicPr>
          <p:nvPr/>
        </p:nvPicPr>
        <p:blipFill>
          <a:blip r:embed="rId3"/>
          <a:stretch>
            <a:fillRect/>
          </a:stretch>
        </p:blipFill>
        <p:spPr>
          <a:xfrm>
            <a:off x="1386839" y="1799500"/>
            <a:ext cx="9024257" cy="4247551"/>
          </a:xfrm>
          <a:prstGeom prst="rect">
            <a:avLst/>
          </a:prstGeom>
        </p:spPr>
      </p:pic>
    </p:spTree>
    <p:extLst>
      <p:ext uri="{BB962C8B-B14F-4D97-AF65-F5344CB8AC3E}">
        <p14:creationId xmlns:p14="http://schemas.microsoft.com/office/powerpoint/2010/main" val="22964794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E22792C39EE947BF36AFB3751F7E2F" ma:contentTypeVersion="" ma:contentTypeDescription="Create a new document." ma:contentTypeScope="" ma:versionID="67cc4e494f0c41f56bf8e10d4950f5b4">
  <xsd:schema xmlns:xsd="http://www.w3.org/2001/XMLSchema" xmlns:xs="http://www.w3.org/2001/XMLSchema" xmlns:p="http://schemas.microsoft.com/office/2006/metadata/properties" xmlns:ns2="9cc22b87-2346-4de0-b904-6e681334ced1" xmlns:ns3="c45bac28-c42e-42cc-9263-f40cf1820c3b" targetNamespace="http://schemas.microsoft.com/office/2006/metadata/properties" ma:root="true" ma:fieldsID="bbf1192ec2ebb1131641ddebbd766a11" ns2:_="" ns3:_="">
    <xsd:import namespace="9cc22b87-2346-4de0-b904-6e681334ced1"/>
    <xsd:import namespace="c45bac28-c42e-42cc-9263-f40cf1820c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22b87-2346-4de0-b904-6e681334ce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54A398B-1450-471A-A945-954CC87D551A}" ma:internalName="TaxCatchAll" ma:showField="CatchAllData" ma:web="{fedd16b8-6591-444b-9fd4-a89228e780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5bac28-c42e-42cc-9263-f40cf1820c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e4a8df-0181-4d53-b31d-0dd7acdb189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3CBF67-D7B1-4AD7-A660-C279449FC710}"/>
</file>

<file path=customXml/itemProps2.xml><?xml version="1.0" encoding="utf-8"?>
<ds:datastoreItem xmlns:ds="http://schemas.openxmlformats.org/officeDocument/2006/customXml" ds:itemID="{78F8D95A-13C3-4AA8-98E6-CAA463C4DB31}"/>
</file>

<file path=docProps/app.xml><?xml version="1.0" encoding="utf-8"?>
<Properties xmlns="http://schemas.openxmlformats.org/officeDocument/2006/extended-properties" xmlns:vt="http://schemas.openxmlformats.org/officeDocument/2006/docPropsVTypes">
  <Template>Facet</Template>
  <TotalTime>288</TotalTime>
  <Words>780</Words>
  <Application>Microsoft Office PowerPoint</Application>
  <PresentationFormat>Widescreen</PresentationFormat>
  <Paragraphs>89</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 3</vt:lpstr>
      <vt:lpstr>Facet</vt:lpstr>
      <vt:lpstr>PowerPoint Presentation</vt:lpstr>
      <vt:lpstr>New Vocabulary  </vt:lpstr>
      <vt:lpstr>Levels in Phonics </vt:lpstr>
      <vt:lpstr>http://www.youtube.com/watch?v=BqhXUW_v-1s </vt:lpstr>
      <vt:lpstr>Split digraphs </vt:lpstr>
      <vt:lpstr>What writing might look like whilst your child is learning phonics.  - Praise phonetic attempts.  - Encourage the correct spelling of high frequency words  </vt:lpstr>
      <vt:lpstr>Example of a phonics lesson  Introduce Revisit Teach Apply Practise </vt:lpstr>
      <vt:lpstr>Reading books </vt:lpstr>
      <vt:lpstr>Supporting your reader at home </vt:lpstr>
      <vt:lpstr>Phonics test  End of Year 1 Lots of practising  done prior to test Level 5 secure. </vt:lpstr>
      <vt:lpstr>Useful resources/website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kstansfield</dc:creator>
  <cp:lastModifiedBy>Leanne Simms</cp:lastModifiedBy>
  <cp:revision>11</cp:revision>
  <dcterms:created xsi:type="dcterms:W3CDTF">2020-11-12T08:15:16Z</dcterms:created>
  <dcterms:modified xsi:type="dcterms:W3CDTF">2022-09-20T21:15:31Z</dcterms:modified>
</cp:coreProperties>
</file>