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59" r:id="rId6"/>
    <p:sldId id="261" r:id="rId7"/>
    <p:sldId id="262" r:id="rId8"/>
    <p:sldId id="286" r:id="rId9"/>
    <p:sldId id="260" r:id="rId10"/>
    <p:sldId id="283" r:id="rId11"/>
    <p:sldId id="277" r:id="rId12"/>
    <p:sldId id="264" r:id="rId13"/>
    <p:sldId id="265" r:id="rId14"/>
    <p:sldId id="266" r:id="rId15"/>
    <p:sldId id="267" r:id="rId16"/>
    <p:sldId id="268" r:id="rId17"/>
    <p:sldId id="271" r:id="rId18"/>
    <p:sldId id="285" r:id="rId19"/>
    <p:sldId id="280" r:id="rId20"/>
    <p:sldId id="274" r:id="rId21"/>
    <p:sldId id="275" r:id="rId22"/>
    <p:sldId id="273" r:id="rId23"/>
    <p:sldId id="278" r:id="rId24"/>
    <p:sldId id="279" r:id="rId25"/>
    <p:sldId id="284" r:id="rId26"/>
    <p:sldId id="287" r:id="rId27"/>
    <p:sldId id="281" r:id="rId28"/>
    <p:sldId id="276" r:id="rId29"/>
    <p:sldId id="27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p:restoredTop sz="94609"/>
  </p:normalViewPr>
  <p:slideViewPr>
    <p:cSldViewPr snapToGrid="0" snapToObjects="1">
      <p:cViewPr varScale="1">
        <p:scale>
          <a:sx n="111" d="100"/>
          <a:sy n="111" d="100"/>
        </p:scale>
        <p:origin x="160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77927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7043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7948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4279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01416C-CCDA-2744-AECD-C7B484A76F2F}"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53412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901416C-CCDA-2744-AECD-C7B484A76F2F}" type="datetimeFigureOut">
              <a:rPr lang="en-US" smtClean="0"/>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94627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01416C-CCDA-2744-AECD-C7B484A76F2F}" type="datetimeFigureOut">
              <a:rPr lang="en-US" smtClean="0"/>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08487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901416C-CCDA-2744-AECD-C7B484A76F2F}" type="datetimeFigureOut">
              <a:rPr lang="en-US" smtClean="0"/>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4013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416C-CCDA-2744-AECD-C7B484A76F2F}" type="datetimeFigureOut">
              <a:rPr lang="en-US" smtClean="0"/>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4098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2444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0519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1416C-CCDA-2744-AECD-C7B484A76F2F}" type="datetimeFigureOut">
              <a:rPr lang="en-US" smtClean="0"/>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438B7-EDBF-C74D-81BC-B7AACCF96592}" type="slidenum">
              <a:rPr lang="en-US" smtClean="0"/>
              <a:t>‹#›</a:t>
            </a:fld>
            <a:endParaRPr lang="en-US"/>
          </a:p>
        </p:txBody>
      </p:sp>
    </p:spTree>
    <p:extLst>
      <p:ext uri="{BB962C8B-B14F-4D97-AF65-F5344CB8AC3E}">
        <p14:creationId xmlns:p14="http://schemas.microsoft.com/office/powerpoint/2010/main" val="187521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tiff"/><Relationship Id="rId4" Type="http://schemas.openxmlformats.org/officeDocument/2006/relationships/image" Target="../media/image13.tiff"/></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a:spLocks noGrp="1"/>
          </p:cNvSpPr>
          <p:nvPr>
            <p:ph type="subTitle" idx="1"/>
          </p:nvPr>
        </p:nvSpPr>
        <p:spPr>
          <a:xfrm>
            <a:off x="464555" y="278812"/>
            <a:ext cx="8300058" cy="3345744"/>
          </a:xfrm>
        </p:spPr>
        <p:txBody>
          <a:bodyPr>
            <a:noAutofit/>
          </a:bodyPr>
          <a:lstStyle/>
          <a:p>
            <a:r>
              <a:rPr lang="en-GB" sz="4000" dirty="0">
                <a:latin typeface="phitradesign Handwritten Thin"/>
                <a:cs typeface="phitradesign Handwritten Thin"/>
              </a:rPr>
              <a:t>Welcome to </a:t>
            </a:r>
            <a:r>
              <a:rPr lang="en-GB" sz="4000" dirty="0">
                <a:solidFill>
                  <a:srgbClr val="3333FF"/>
                </a:solidFill>
                <a:latin typeface="phitradesign Handwritten Thin"/>
                <a:cs typeface="phitradesign Handwritten Thin"/>
              </a:rPr>
              <a:t>E</a:t>
            </a:r>
            <a:r>
              <a:rPr lang="en-GB" sz="4000" dirty="0">
                <a:latin typeface="phitradesign Handwritten Thin"/>
                <a:cs typeface="phitradesign Handwritten Thin"/>
              </a:rPr>
              <a:t>arly </a:t>
            </a:r>
            <a:r>
              <a:rPr lang="en-GB" sz="4000" dirty="0">
                <a:solidFill>
                  <a:srgbClr val="3333FF"/>
                </a:solidFill>
                <a:latin typeface="phitradesign Handwritten Thin"/>
                <a:cs typeface="phitradesign Handwritten Thin"/>
              </a:rPr>
              <a:t>Y</a:t>
            </a:r>
            <a:r>
              <a:rPr lang="en-GB" sz="4000" dirty="0">
                <a:latin typeface="phitradesign Handwritten Thin"/>
                <a:cs typeface="phitradesign Handwritten Thin"/>
              </a:rPr>
              <a:t>ears </a:t>
            </a:r>
            <a:r>
              <a:rPr lang="en-GB" sz="4000" dirty="0">
                <a:solidFill>
                  <a:srgbClr val="3333FF"/>
                </a:solidFill>
                <a:latin typeface="phitradesign Handwritten Thin"/>
                <a:cs typeface="phitradesign Handwritten Thin"/>
              </a:rPr>
              <a:t>F</a:t>
            </a:r>
            <a:r>
              <a:rPr lang="en-GB" sz="4000" dirty="0">
                <a:latin typeface="phitradesign Handwritten Thin"/>
                <a:cs typeface="phitradesign Handwritten Thin"/>
              </a:rPr>
              <a:t>oundation </a:t>
            </a:r>
            <a:r>
              <a:rPr lang="en-GB" sz="4000" dirty="0">
                <a:solidFill>
                  <a:srgbClr val="3333FF"/>
                </a:solidFill>
                <a:latin typeface="phitradesign Handwritten Thin"/>
                <a:cs typeface="phitradesign Handwritten Thin"/>
              </a:rPr>
              <a:t>S</a:t>
            </a:r>
            <a:r>
              <a:rPr lang="en-GB" sz="4000" dirty="0">
                <a:latin typeface="phitradesign Handwritten Thin"/>
                <a:cs typeface="phitradesign Handwritten Thin"/>
              </a:rPr>
              <a:t>tage parents’ meeting</a:t>
            </a:r>
          </a:p>
          <a:p>
            <a:endParaRPr lang="en-GB" sz="4000" dirty="0">
              <a:latin typeface="phitradesign Handwritten Thin"/>
              <a:cs typeface="phitradesign Handwritten Thin"/>
            </a:endParaRPr>
          </a:p>
          <a:p>
            <a:r>
              <a:rPr lang="en-GB" sz="4000" dirty="0">
                <a:latin typeface="phitradesign Handwritten Thin"/>
                <a:cs typeface="phitradesign Handwritten Thin"/>
              </a:rPr>
              <a:t> Thursday 25</a:t>
            </a:r>
            <a:r>
              <a:rPr lang="en-GB" sz="4000" baseline="30000" dirty="0">
                <a:latin typeface="phitradesign Handwritten Thin"/>
                <a:cs typeface="phitradesign Handwritten Thin"/>
              </a:rPr>
              <a:t>th</a:t>
            </a:r>
            <a:r>
              <a:rPr lang="en-GB" sz="4000" dirty="0">
                <a:latin typeface="phitradesign Handwritten Thin"/>
                <a:cs typeface="phitradesign Handwritten Thin"/>
              </a:rPr>
              <a:t> June 2026</a:t>
            </a: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284072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Comprehension*- demonstrate an </a:t>
            </a:r>
          </a:p>
          <a:p>
            <a:pPr marL="0" indent="0">
              <a:buNone/>
            </a:pPr>
            <a:r>
              <a:rPr lang="en-GB" sz="2000" dirty="0">
                <a:latin typeface="phitradesign Handwritten Thin"/>
                <a:cs typeface="phitradesign Handwritten Thin"/>
              </a:rPr>
              <a:t>understanding of what they have read, use</a:t>
            </a:r>
          </a:p>
          <a:p>
            <a:pPr marL="0" indent="0">
              <a:buNone/>
            </a:pPr>
            <a:r>
              <a:rPr lang="en-GB" sz="2000" dirty="0">
                <a:latin typeface="phitradesign Handwritten Thin"/>
                <a:cs typeface="phitradesign Handwritten Thin"/>
              </a:rPr>
              <a:t>vocabulary introduced through stories/poems/</a:t>
            </a:r>
          </a:p>
          <a:p>
            <a:pPr marL="0" indent="0">
              <a:buNone/>
            </a:pPr>
            <a:r>
              <a:rPr lang="en-GB" sz="2000" dirty="0">
                <a:latin typeface="phitradesign Handwritten Thin"/>
                <a:cs typeface="phitradesign Handwritten Thin"/>
              </a:rPr>
              <a:t>non-fiction and anticipate to key events. </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Word Reading*- say a sound for each letter</a:t>
            </a:r>
          </a:p>
          <a:p>
            <a:pPr marL="0" indent="0">
              <a:buNone/>
            </a:pPr>
            <a:r>
              <a:rPr lang="en-GB" sz="2000" dirty="0">
                <a:latin typeface="phitradesign Handwritten Thin"/>
                <a:cs typeface="phitradesign Handwritten Thin"/>
              </a:rPr>
              <a:t>in the alphabet, will learn phase 3 digraphs, be able to read words using phonetic skills and re aloud simple sentences and tricky words.</a:t>
            </a:r>
          </a:p>
          <a:p>
            <a:endParaRPr lang="en-GB" sz="2000" dirty="0">
              <a:latin typeface="phitradesign Handwritten Thin"/>
              <a:cs typeface="phitradesign Handwritten Thin"/>
            </a:endParaRPr>
          </a:p>
          <a:p>
            <a:r>
              <a:rPr lang="en-GB" sz="2000" dirty="0">
                <a:latin typeface="phitradesign Handwritten Thin"/>
                <a:cs typeface="phitradesign Handwritten Thin"/>
              </a:rPr>
              <a:t>Writing- write recognisable letters which are correctly formed, spell simple words and write sentences that can be read by others.</a:t>
            </a: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7696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 continued…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Children will take part in four phonics lessons per week and there will a parents phonics workshop in early September.</a:t>
            </a:r>
          </a:p>
          <a:p>
            <a:pPr marL="0" indent="0">
              <a:buNone/>
            </a:pPr>
            <a:endParaRPr lang="en-GB" sz="2000" dirty="0">
              <a:latin typeface="phitradesign Handwritten Thin"/>
              <a:cs typeface="phitradesign Handwritten Thin"/>
            </a:endParaRPr>
          </a:p>
          <a:p>
            <a:pPr marL="0" indent="0">
              <a:buNone/>
            </a:pPr>
            <a:r>
              <a:rPr lang="en-GB" sz="2000" dirty="0">
                <a:latin typeface="phitradesign Handwritten Thin"/>
                <a:cs typeface="phitradesign Handwritten Thin"/>
              </a:rPr>
              <a:t>This year our school will be changing to a new phonic </a:t>
            </a:r>
          </a:p>
          <a:p>
            <a:pPr marL="0" indent="0">
              <a:buNone/>
            </a:pPr>
            <a:r>
              <a:rPr lang="en-GB" sz="2000" dirty="0">
                <a:latin typeface="phitradesign Handwritten Thin"/>
                <a:cs typeface="phitradesign Handwritten Thin"/>
              </a:rPr>
              <a:t>programme called </a:t>
            </a:r>
            <a:r>
              <a:rPr lang="en-GB" sz="2000" b="1" u="sng" dirty="0">
                <a:latin typeface="phitradesign Handwritten Thin"/>
                <a:cs typeface="phitradesign Handwritten Thin"/>
              </a:rPr>
              <a:t>Read, Write, Inc.</a:t>
            </a:r>
          </a:p>
          <a:p>
            <a:pPr marL="0" indent="0">
              <a:buNone/>
            </a:pPr>
            <a:endParaRPr lang="en-GB" sz="2800" u="sng" dirty="0">
              <a:latin typeface="phitradesign Handwritten Thin"/>
              <a:cs typeface="phitradesign Handwritten Thin"/>
            </a:endParaRPr>
          </a:p>
          <a:p>
            <a:pPr>
              <a:defRPr/>
            </a:pPr>
            <a:r>
              <a:rPr lang="en-GB" sz="2000" dirty="0">
                <a:latin typeface="phitradesign Handwritten Thin"/>
                <a:cs typeface="phitradesign Handwritten Thin"/>
              </a:rPr>
              <a:t>First two weeks concentrate on stage 1.</a:t>
            </a:r>
          </a:p>
          <a:p>
            <a:pPr>
              <a:defRPr/>
            </a:pPr>
            <a:r>
              <a:rPr lang="en-GB" sz="2000" dirty="0">
                <a:latin typeface="phitradesign Handwritten Thin"/>
                <a:cs typeface="phitradesign Handwritten Thin"/>
              </a:rPr>
              <a:t>Children will then receive reading books. </a:t>
            </a:r>
          </a:p>
          <a:p>
            <a:pPr>
              <a:defRPr/>
            </a:pPr>
            <a:r>
              <a:rPr lang="en-GB" sz="2000" dirty="0">
                <a:latin typeface="phitradesign Handwritten Thin"/>
                <a:cs typeface="phitradesign Handwritten Thin"/>
              </a:rPr>
              <a:t>Reading books WILL NOT contain words. </a:t>
            </a:r>
          </a:p>
          <a:p>
            <a:pPr>
              <a:defRPr/>
            </a:pPr>
            <a:r>
              <a:rPr lang="en-GB" sz="2000" dirty="0">
                <a:latin typeface="phitradesign Handwritten Thin"/>
                <a:cs typeface="phitradesign Handwritten Thin"/>
              </a:rPr>
              <a:t>Focus on book talk, taking turns reading, </a:t>
            </a:r>
          </a:p>
          <a:p>
            <a:pPr marL="0" indent="0">
              <a:buNone/>
              <a:defRPr/>
            </a:pPr>
            <a:r>
              <a:rPr lang="en-GB" sz="2000" dirty="0">
                <a:latin typeface="phitradesign Handwritten Thin"/>
                <a:cs typeface="phitradesign Handwritten Thin"/>
              </a:rPr>
              <a:t>Spotting phonemes and segmenting words.</a:t>
            </a:r>
          </a:p>
          <a:p>
            <a:pPr>
              <a:defRPr/>
            </a:pPr>
            <a:r>
              <a:rPr lang="en-GB" sz="2000" dirty="0">
                <a:latin typeface="phitradesign Handwritten Thin"/>
                <a:cs typeface="phitradesign Handwritten Thin"/>
              </a:rPr>
              <a:t>Try and read four times a week as this will</a:t>
            </a:r>
          </a:p>
          <a:p>
            <a:pPr marL="0" indent="0">
              <a:buNone/>
              <a:defRPr/>
            </a:pPr>
            <a:r>
              <a:rPr lang="en-GB" sz="2000" dirty="0">
                <a:latin typeface="phitradesign Handwritten Thin"/>
                <a:cs typeface="phitradesign Handwritten Thin"/>
              </a:rPr>
              <a:t>develop fluency and confidence. </a:t>
            </a:r>
          </a:p>
          <a:p>
            <a:pPr>
              <a:defRPr/>
            </a:pPr>
            <a:r>
              <a:rPr lang="en-GB" sz="2000" dirty="0">
                <a:latin typeface="phitradesign Handwritten Thin"/>
                <a:cs typeface="phitradesign Handwritten Thin"/>
              </a:rPr>
              <a:t>Those children who practise daily, truly benefit and will become confident fluent readers by the end of EYFS. </a:t>
            </a:r>
          </a:p>
          <a:p>
            <a:pPr marL="0" indent="0">
              <a:buNone/>
            </a:pPr>
            <a:endParaRPr lang="en-GB" sz="2800" u="sng"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339" y="1771310"/>
            <a:ext cx="1911675" cy="2548900"/>
          </a:xfrm>
          <a:prstGeom prst="rect">
            <a:avLst/>
          </a:prstGeom>
          <a:ln>
            <a:solidFill>
              <a:srgbClr val="000000"/>
            </a:solidFill>
          </a:ln>
        </p:spPr>
      </p:pic>
    </p:spTree>
    <p:extLst>
      <p:ext uri="{BB962C8B-B14F-4D97-AF65-F5344CB8AC3E}">
        <p14:creationId xmlns:p14="http://schemas.microsoft.com/office/powerpoint/2010/main" val="8222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Mathematics</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Number*- have a deep understanding of</a:t>
            </a:r>
          </a:p>
          <a:p>
            <a:pPr marL="0" indent="0">
              <a:buNone/>
            </a:pPr>
            <a:r>
              <a:rPr lang="en-GB" sz="2000" dirty="0">
                <a:latin typeface="phitradesign Handwritten Thin"/>
                <a:cs typeface="phitradesign Handwritten Thin"/>
              </a:rPr>
              <a:t>numbers to 10 (including the composition of those numbers), </a:t>
            </a:r>
            <a:r>
              <a:rPr lang="en-GB" sz="2000" b="1" dirty="0">
                <a:latin typeface="phitradesign Handwritten Thin"/>
                <a:cs typeface="phitradesign Handwritten Thin"/>
              </a:rPr>
              <a:t>subitise </a:t>
            </a:r>
            <a:r>
              <a:rPr lang="en-GB" sz="2000" dirty="0">
                <a:latin typeface="phitradesign Handwritten Thin"/>
                <a:cs typeface="phitradesign Handwritten Thin"/>
              </a:rPr>
              <a:t>to 5 and to automatically recall number bonds to 10 </a:t>
            </a:r>
            <a:r>
              <a:rPr lang="en-GB" sz="2000" b="1" dirty="0">
                <a:latin typeface="phitradesign Handwritten Thin"/>
                <a:cs typeface="phitradesign Handwritten Thin"/>
              </a:rPr>
              <a:t>(composition).</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Numerical Patterns*- verbally count beyond 20, compare quantities of number and will explore and represent patterns within numbers to 10 (including odd and even exploration, doubling facts and sharing amounts).  </a:t>
            </a:r>
          </a:p>
          <a:p>
            <a:endParaRPr lang="en-GB" sz="2000" dirty="0">
              <a:latin typeface="phitradesign Handwritten Thin"/>
              <a:cs typeface="phitradesign Handwritten Thin"/>
            </a:endParaRPr>
          </a:p>
          <a:p>
            <a:r>
              <a:rPr lang="en-GB" sz="2000" dirty="0">
                <a:latin typeface="phitradesign Handwritten Thin"/>
                <a:cs typeface="phitradesign Handwritten Thin"/>
              </a:rPr>
              <a:t>Teach maths through our maths lesson, but we also enhance mathematics through Quick Math session. These sessions develop mathematical fluency. </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4" name="Picture 3" descr="IMG_60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41" y="557624"/>
            <a:ext cx="2485372" cy="1864029"/>
          </a:xfrm>
          <a:prstGeom prst="rect">
            <a:avLst/>
          </a:prstGeom>
          <a:ln>
            <a:solidFill>
              <a:srgbClr val="000000"/>
            </a:solidFill>
          </a:ln>
        </p:spPr>
      </p:pic>
    </p:spTree>
    <p:extLst>
      <p:ext uri="{BB962C8B-B14F-4D97-AF65-F5344CB8AC3E}">
        <p14:creationId xmlns:p14="http://schemas.microsoft.com/office/powerpoint/2010/main" val="268304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657918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Understanding the World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000" dirty="0">
              <a:latin typeface="phitradesign Handwritten Thin"/>
              <a:cs typeface="phitradesign Handwritten Thin"/>
            </a:endParaRPr>
          </a:p>
          <a:p>
            <a:pPr>
              <a:buSzPct val="175000"/>
            </a:pPr>
            <a:r>
              <a:rPr lang="en-GB" sz="1900" dirty="0">
                <a:latin typeface="phitradesign Handwritten Thin"/>
                <a:cs typeface="phitradesign Handwritten Thin"/>
              </a:rPr>
              <a:t>Past and Present*- talk about the lives of people</a:t>
            </a:r>
          </a:p>
          <a:p>
            <a:pPr marL="0" indent="0">
              <a:buSzPct val="175000"/>
              <a:buNone/>
            </a:pPr>
            <a:r>
              <a:rPr lang="en-GB" sz="1900" dirty="0">
                <a:latin typeface="phitradesign Handwritten Thin"/>
                <a:cs typeface="phitradesign Handwritten Thin"/>
              </a:rPr>
              <a:t>around them and their roles, understanding</a:t>
            </a:r>
          </a:p>
          <a:p>
            <a:pPr marL="0" indent="0">
              <a:buSzPct val="175000"/>
              <a:buNone/>
            </a:pPr>
            <a:r>
              <a:rPr lang="en-GB" sz="1900" dirty="0">
                <a:latin typeface="phitradesign Handwritten Thin"/>
                <a:cs typeface="phitradesign Handwritten Thin"/>
              </a:rPr>
              <a:t>similarities and differences between the past</a:t>
            </a:r>
          </a:p>
          <a:p>
            <a:pPr marL="0" indent="0">
              <a:buSzPct val="175000"/>
              <a:buNone/>
            </a:pPr>
            <a:r>
              <a:rPr lang="en-GB" sz="1900" dirty="0">
                <a:latin typeface="phitradesign Handwritten Thin"/>
                <a:cs typeface="phitradesign Handwritten Thin"/>
              </a:rPr>
              <a:t>and present and to develop an understanding of the past through the use of stories and non-fiction texts.</a:t>
            </a:r>
          </a:p>
          <a:p>
            <a:pPr marL="0" indent="0">
              <a:buSzPct val="175000"/>
              <a:buNone/>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People, Culture and Communities*-describe their immediate environment, know similarities and differences between different religions and communities and to learn about differences between life in this country and other countries. </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The Natural World*- explore the world around them, understand important processes (seasons) and explore different environments.</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Forest School– every Monday afternoon! Come rain or shine! </a:t>
            </a:r>
          </a:p>
          <a:p>
            <a:pPr marL="0" indent="0">
              <a:buNone/>
            </a:pPr>
            <a:endParaRPr lang="en-GB" sz="2000" u="sng" dirty="0">
              <a:latin typeface="phitradesign Handwritten Thin"/>
              <a:cs typeface="phitradesign Handwritten Thin"/>
            </a:endParaRPr>
          </a:p>
        </p:txBody>
      </p:sp>
      <p:pic>
        <p:nvPicPr>
          <p:cNvPr id="4" name="Picture 3" descr="IMG_32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98" y="278812"/>
            <a:ext cx="2020815" cy="2694420"/>
          </a:xfrm>
          <a:prstGeom prst="rect">
            <a:avLst/>
          </a:prstGeom>
          <a:ln>
            <a:solidFill>
              <a:srgbClr val="000000"/>
            </a:solidFill>
          </a:ln>
        </p:spPr>
      </p:pic>
    </p:spTree>
    <p:extLst>
      <p:ext uri="{BB962C8B-B14F-4D97-AF65-F5344CB8AC3E}">
        <p14:creationId xmlns:p14="http://schemas.microsoft.com/office/powerpoint/2010/main" val="89195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Expressive Arts and Design</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Creating with materials*- safely</a:t>
            </a:r>
          </a:p>
          <a:p>
            <a:pPr marL="0" indent="0">
              <a:buNone/>
            </a:pPr>
            <a:r>
              <a:rPr lang="en-GB" sz="2000" dirty="0">
                <a:latin typeface="phitradesign Handwritten Thin"/>
                <a:cs typeface="phitradesign Handwritten Thin"/>
              </a:rPr>
              <a:t>use different materials and tools, </a:t>
            </a:r>
          </a:p>
          <a:p>
            <a:pPr marL="0" indent="0">
              <a:buNone/>
            </a:pPr>
            <a:r>
              <a:rPr lang="en-GB" sz="2000" dirty="0">
                <a:latin typeface="phitradesign Handwritten Thin"/>
                <a:cs typeface="phitradesign Handwritten Thin"/>
              </a:rPr>
              <a:t>share their creations and make use</a:t>
            </a:r>
          </a:p>
          <a:p>
            <a:pPr marL="0" indent="0">
              <a:buNone/>
            </a:pPr>
            <a:r>
              <a:rPr lang="en-GB" sz="2000" dirty="0">
                <a:latin typeface="phitradesign Handwritten Thin"/>
                <a:cs typeface="phitradesign Handwritten Thin"/>
              </a:rPr>
              <a:t>of props and materials when role</a:t>
            </a:r>
          </a:p>
          <a:p>
            <a:pPr marL="0" indent="0">
              <a:buNone/>
            </a:pPr>
            <a:r>
              <a:rPr lang="en-GB" sz="2000" dirty="0">
                <a:latin typeface="phitradesign Handwritten Thin"/>
                <a:cs typeface="phitradesign Handwritten Thin"/>
              </a:rPr>
              <a:t>playing.</a:t>
            </a:r>
          </a:p>
          <a:p>
            <a:endParaRPr lang="en-GB" sz="2000" dirty="0">
              <a:latin typeface="phitradesign Handwritten Thin"/>
              <a:cs typeface="phitradesign Handwritten Thin"/>
            </a:endParaRPr>
          </a:p>
          <a:p>
            <a:r>
              <a:rPr lang="en-GB" sz="2000" dirty="0">
                <a:latin typeface="phitradesign Handwritten Thin"/>
                <a:cs typeface="phitradesign Handwritten Thin"/>
              </a:rPr>
              <a:t>Being imaginative and expressive*- invent, adapt and recount narratives, sing well known songs and nursery rhymes and perform songs/stories/poems with others and in time with music.</a:t>
            </a:r>
          </a:p>
        </p:txBody>
      </p:sp>
      <p:pic>
        <p:nvPicPr>
          <p:cNvPr id="4" name="Picture 3" descr="IMG_2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732" y="1181394"/>
            <a:ext cx="3893881" cy="2920411"/>
          </a:xfrm>
          <a:prstGeom prst="rect">
            <a:avLst/>
          </a:prstGeom>
          <a:ln>
            <a:solidFill>
              <a:srgbClr val="000000"/>
            </a:solidFill>
          </a:ln>
        </p:spPr>
      </p:pic>
    </p:spTree>
    <p:extLst>
      <p:ext uri="{BB962C8B-B14F-4D97-AF65-F5344CB8AC3E}">
        <p14:creationId xmlns:p14="http://schemas.microsoft.com/office/powerpoint/2010/main" val="168927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Our Topics</a:t>
            </a:r>
          </a:p>
          <a:p>
            <a:pPr marL="0" indent="0" algn="ctr">
              <a:buNone/>
            </a:pPr>
            <a:endParaRPr lang="en-GB" sz="2800" u="sng" dirty="0">
              <a:latin typeface="phitradesign Handwritten Thin"/>
              <a:cs typeface="phitradesign Handwritten Thin"/>
            </a:endParaRPr>
          </a:p>
          <a:p>
            <a:pPr marL="0" indent="0" algn="ctr">
              <a:buNone/>
            </a:pPr>
            <a:r>
              <a:rPr lang="en-GB" sz="2800" u="sng" dirty="0">
                <a:latin typeface="phitradesign Handwritten Thin"/>
                <a:cs typeface="phitradesign Handwritten Thin"/>
              </a:rPr>
              <a:t>Autumn Term 1</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All About Me and…</a:t>
            </a: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Developing Class and School Routines!</a:t>
            </a:r>
          </a:p>
          <a:p>
            <a:pPr marL="0" indent="0">
              <a:buNone/>
            </a:pPr>
            <a:endParaRPr lang="en-GB" sz="2800" u="sng" dirty="0">
              <a:latin typeface="phitradesign Handwritten Thin"/>
              <a:cs typeface="phitradesign Handwritten Thin"/>
            </a:endParaRPr>
          </a:p>
        </p:txBody>
      </p:sp>
      <p:pic>
        <p:nvPicPr>
          <p:cNvPr id="4" name="Picture 3" descr="IMG_03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69" y="278812"/>
            <a:ext cx="2700344" cy="2362788"/>
          </a:xfrm>
          <a:prstGeom prst="rect">
            <a:avLst/>
          </a:prstGeom>
          <a:ln>
            <a:solidFill>
              <a:schemeClr val="tx1"/>
            </a:solidFill>
          </a:ln>
        </p:spPr>
      </p:pic>
    </p:spTree>
    <p:extLst>
      <p:ext uri="{BB962C8B-B14F-4D97-AF65-F5344CB8AC3E}">
        <p14:creationId xmlns:p14="http://schemas.microsoft.com/office/powerpoint/2010/main" val="127778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The first few weeks</a:t>
            </a:r>
          </a:p>
          <a:p>
            <a:pPr marL="0" indent="0" algn="ctr">
              <a:buNone/>
            </a:pPr>
            <a:endParaRPr lang="en-GB" sz="2800" u="sng" dirty="0">
              <a:latin typeface="phitradesign Handwritten Thin"/>
              <a:cs typeface="phitradesign Handwritten Thin"/>
            </a:endParaRPr>
          </a:p>
          <a:p>
            <a:pPr algn="ctr">
              <a:lnSpc>
                <a:spcPct val="90000"/>
              </a:lnSpc>
              <a:buFont typeface="Wingdings" charset="0"/>
              <a:buNone/>
            </a:pPr>
            <a:r>
              <a:rPr lang="en-GB" sz="2000" dirty="0">
                <a:latin typeface="phitradesign Handwritten Thin"/>
                <a:cs typeface="phitradesign Handwritten Thin"/>
              </a:rPr>
              <a:t>We will find out what the children </a:t>
            </a:r>
          </a:p>
          <a:p>
            <a:pPr algn="ctr">
              <a:lnSpc>
                <a:spcPct val="90000"/>
              </a:lnSpc>
              <a:buFont typeface="Wingdings" charset="0"/>
              <a:buNone/>
            </a:pPr>
            <a:r>
              <a:rPr lang="en-GB" sz="2000" dirty="0">
                <a:solidFill>
                  <a:schemeClr val="folHlink"/>
                </a:solidFill>
                <a:latin typeface="phitradesign Handwritten Thin"/>
                <a:cs typeface="phitradesign Handwritten Thin"/>
              </a:rPr>
              <a:t>already know and can do</a:t>
            </a:r>
            <a:r>
              <a:rPr lang="en-GB" sz="2000" dirty="0">
                <a:latin typeface="phitradesign Handwritten Thin"/>
                <a:cs typeface="phitradesign Handwritten Thin"/>
              </a:rPr>
              <a:t> </a:t>
            </a:r>
          </a:p>
          <a:p>
            <a:pPr algn="ctr">
              <a:lnSpc>
                <a:spcPct val="90000"/>
              </a:lnSpc>
              <a:buFont typeface="Wingdings" charset="0"/>
              <a:buNone/>
            </a:pPr>
            <a:r>
              <a:rPr lang="en-GB" sz="2000" dirty="0">
                <a:latin typeface="phitradesign Handwritten Thin"/>
                <a:cs typeface="phitradesign Handwritten Thin"/>
              </a:rPr>
              <a:t>and use this information to help us plan for their individual needs.</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Wednesday 26</a:t>
            </a:r>
            <a:r>
              <a:rPr lang="en-GB" sz="2000" baseline="30000" dirty="0">
                <a:latin typeface="phitradesign Handwritten Thin"/>
                <a:cs typeface="phitradesign Handwritten Thin"/>
              </a:rPr>
              <a:t>th</a:t>
            </a:r>
            <a:r>
              <a:rPr lang="en-GB" sz="2000" dirty="0">
                <a:latin typeface="phitradesign Handwritten Thin"/>
                <a:cs typeface="phitradesign Handwritten Thin"/>
              </a:rPr>
              <a:t> August – Children start full time at 08:40. Gates open five minutes before.</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On the first day parents are welcome to come into the classroom, but after that point please can children be dropped off at the classroom door. This is for health and safety and safeguarding reasons.</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47929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Assessment</a:t>
            </a:r>
          </a:p>
          <a:p>
            <a:pPr marL="0" indent="0">
              <a:buNone/>
            </a:pPr>
            <a:r>
              <a:rPr lang="en-GB" sz="2800" dirty="0">
                <a:latin typeface="phitradesign Handwritten Thin"/>
                <a:cs typeface="phitradesign Handwritten Thin"/>
              </a:rPr>
              <a:t>Children are assessed in Foundation Stage on a daily basis through observations.</a:t>
            </a:r>
          </a:p>
          <a:p>
            <a:r>
              <a:rPr lang="en-GB" sz="2800" dirty="0">
                <a:latin typeface="phitradesign Handwritten Thin"/>
                <a:cs typeface="phitradesign Handwritten Thin"/>
              </a:rPr>
              <a:t>Statutory Government Baseline assessment! </a:t>
            </a:r>
          </a:p>
          <a:p>
            <a:pPr>
              <a:lnSpc>
                <a:spcPct val="90000"/>
              </a:lnSpc>
            </a:pPr>
            <a:r>
              <a:rPr lang="en-GB" sz="2800" dirty="0">
                <a:latin typeface="phitradesign Handwritten Thin"/>
                <a:cs typeface="phitradesign Handwritten Thin"/>
              </a:rPr>
              <a:t>We learn about children.</a:t>
            </a:r>
          </a:p>
          <a:p>
            <a:pPr>
              <a:lnSpc>
                <a:spcPct val="90000"/>
              </a:lnSpc>
            </a:pPr>
            <a:r>
              <a:rPr lang="en-GB" sz="2800" dirty="0">
                <a:latin typeface="phitradesign Handwritten Thin"/>
                <a:cs typeface="phitradesign Handwritten Thin"/>
              </a:rPr>
              <a:t>We can focus on achievements rather than failures.</a:t>
            </a:r>
          </a:p>
          <a:p>
            <a:pPr>
              <a:lnSpc>
                <a:spcPct val="90000"/>
              </a:lnSpc>
            </a:pPr>
            <a:r>
              <a:rPr lang="en-GB" sz="2800" dirty="0">
                <a:latin typeface="phitradesign Handwritten Thin"/>
                <a:cs typeface="phitradesign Handwritten Thin"/>
              </a:rPr>
              <a:t>We can become aware of how children function across all areas of the curriculum.</a:t>
            </a:r>
          </a:p>
          <a:p>
            <a:pPr>
              <a:lnSpc>
                <a:spcPct val="90000"/>
              </a:lnSpc>
            </a:pPr>
            <a:r>
              <a:rPr lang="en-GB" sz="2800" dirty="0">
                <a:latin typeface="phitradesign Handwritten Thin"/>
                <a:cs typeface="phitradesign Handwritten Thin"/>
              </a:rPr>
              <a:t>We can identify next steps in learning.</a:t>
            </a:r>
          </a:p>
          <a:p>
            <a:pPr>
              <a:lnSpc>
                <a:spcPct val="90000"/>
              </a:lnSpc>
            </a:pPr>
            <a:r>
              <a:rPr lang="en-GB" sz="2800" dirty="0">
                <a:latin typeface="phitradesign Handwritten Thin"/>
                <a:cs typeface="phitradesign Handwritten Thin"/>
              </a:rPr>
              <a:t>We can begin to see learning from the point of view of the child. </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70199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7200" u="sng" dirty="0" err="1">
                <a:latin typeface="phitradesign Handwritten Thin"/>
                <a:cs typeface="phitradesign Handwritten Thin"/>
              </a:rPr>
              <a:t>Gaddesby</a:t>
            </a:r>
            <a:r>
              <a:rPr lang="en-GB" sz="7200" u="sng" dirty="0">
                <a:latin typeface="phitradesign Handwritten Thin"/>
                <a:cs typeface="phitradesign Handwritten Thin"/>
              </a:rPr>
              <a:t> Rules</a:t>
            </a:r>
          </a:p>
          <a:p>
            <a:pPr marL="0" indent="0">
              <a:buNone/>
            </a:pPr>
            <a:r>
              <a:rPr lang="en-GB" sz="6600" dirty="0">
                <a:latin typeface="phitradesign Handwritten Thin"/>
                <a:cs typeface="phitradesign Handwritten Thin"/>
              </a:rPr>
              <a:t>Kind</a:t>
            </a:r>
          </a:p>
          <a:p>
            <a:pPr marL="0" indent="0">
              <a:buNone/>
            </a:pPr>
            <a:r>
              <a:rPr lang="en-GB" sz="6600" dirty="0">
                <a:latin typeface="phitradesign Handwritten Thin"/>
                <a:cs typeface="phitradesign Handwritten Thin"/>
              </a:rPr>
              <a:t>Safe</a:t>
            </a:r>
          </a:p>
          <a:p>
            <a:pPr marL="0" indent="0">
              <a:buNone/>
            </a:pPr>
            <a:r>
              <a:rPr lang="en-GB" sz="6600" dirty="0">
                <a:latin typeface="phitradesign Handwritten Thin"/>
                <a:cs typeface="phitradesign Handwritten Thin"/>
              </a:rPr>
              <a:t>Ready</a:t>
            </a:r>
          </a:p>
          <a:p>
            <a:pPr marL="0" indent="0">
              <a:buNone/>
            </a:pPr>
            <a:r>
              <a:rPr lang="en-GB" sz="6600" dirty="0">
                <a:latin typeface="phitradesign Handwritten Thin"/>
                <a:cs typeface="phitradesign Handwritten Thin"/>
              </a:rPr>
              <a:t>Respectful</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118843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err="1">
                <a:latin typeface="phitradesign Handwritten Thin"/>
                <a:cs typeface="phitradesign Handwritten Thin"/>
              </a:rPr>
              <a:t>Gaddesby</a:t>
            </a:r>
            <a:r>
              <a:rPr lang="en-GB" sz="2800" u="sng" dirty="0">
                <a:latin typeface="phitradesign Handwritten Thin"/>
                <a:cs typeface="phitradesign Handwritten Thin"/>
              </a:rPr>
              <a:t> Values</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4" name="Picture 3">
            <a:extLst>
              <a:ext uri="{FF2B5EF4-FFF2-40B4-BE49-F238E27FC236}">
                <a16:creationId xmlns:a16="http://schemas.microsoft.com/office/drawing/2014/main" id="{414763F7-CFFB-6047-B0C0-BE76F02C65AA}"/>
              </a:ext>
            </a:extLst>
          </p:cNvPr>
          <p:cNvPicPr>
            <a:picLocks noChangeAspect="1"/>
          </p:cNvPicPr>
          <p:nvPr/>
        </p:nvPicPr>
        <p:blipFill>
          <a:blip r:embed="rId3"/>
          <a:stretch>
            <a:fillRect/>
          </a:stretch>
        </p:blipFill>
        <p:spPr>
          <a:xfrm>
            <a:off x="868381" y="869061"/>
            <a:ext cx="7407237" cy="4292600"/>
          </a:xfrm>
          <a:prstGeom prst="rect">
            <a:avLst/>
          </a:prstGeom>
        </p:spPr>
      </p:pic>
    </p:spTree>
    <p:extLst>
      <p:ext uri="{BB962C8B-B14F-4D97-AF65-F5344CB8AC3E}">
        <p14:creationId xmlns:p14="http://schemas.microsoft.com/office/powerpoint/2010/main" val="74238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39322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dirty="0">
                <a:latin typeface="phitradesign Handwritten Thin"/>
                <a:cs typeface="phitradesign Handwritten Thin"/>
              </a:rPr>
              <a:t>Aims of Today’s Meeting</a:t>
            </a:r>
          </a:p>
          <a:p>
            <a:pPr marL="0" indent="0" algn="ctr">
              <a:buNone/>
            </a:pPr>
            <a:endParaRPr lang="en-GB" sz="4000" dirty="0">
              <a:latin typeface="phitradesign Handwritten Thin"/>
              <a:cs typeface="phitradesign Handwritten Thin"/>
            </a:endParaRPr>
          </a:p>
          <a:p>
            <a:r>
              <a:rPr lang="en-GB" sz="2800" dirty="0">
                <a:latin typeface="phitradesign Handwritten Thin"/>
                <a:cs typeface="phitradesign Handwritten Thin"/>
              </a:rPr>
              <a:t>To help you to understand the curriculum which is covered in the </a:t>
            </a:r>
            <a:r>
              <a:rPr lang="en-GB" sz="2800" dirty="0">
                <a:solidFill>
                  <a:srgbClr val="3333FF"/>
                </a:solidFill>
                <a:latin typeface="phitradesign Handwritten Thin"/>
                <a:cs typeface="phitradesign Handwritten Thin"/>
              </a:rPr>
              <a:t>E</a:t>
            </a:r>
            <a:r>
              <a:rPr lang="en-GB" sz="2800" dirty="0">
                <a:latin typeface="phitradesign Handwritten Thin"/>
                <a:cs typeface="phitradesign Handwritten Thin"/>
              </a:rPr>
              <a:t>arly </a:t>
            </a:r>
            <a:r>
              <a:rPr lang="en-GB" sz="2800" dirty="0">
                <a:solidFill>
                  <a:srgbClr val="3333FF"/>
                </a:solidFill>
                <a:latin typeface="phitradesign Handwritten Thin"/>
                <a:cs typeface="phitradesign Handwritten Thin"/>
              </a:rPr>
              <a:t>Y</a:t>
            </a:r>
            <a:r>
              <a:rPr lang="en-GB" sz="2800" dirty="0">
                <a:latin typeface="phitradesign Handwritten Thin"/>
                <a:cs typeface="phitradesign Handwritten Thin"/>
              </a:rPr>
              <a:t>ears </a:t>
            </a:r>
            <a:r>
              <a:rPr lang="en-GB" sz="2800" dirty="0">
                <a:solidFill>
                  <a:srgbClr val="3333FF"/>
                </a:solidFill>
                <a:latin typeface="phitradesign Handwritten Thin"/>
                <a:cs typeface="phitradesign Handwritten Thin"/>
              </a:rPr>
              <a:t>F</a:t>
            </a:r>
            <a:r>
              <a:rPr lang="en-GB" sz="2800" dirty="0">
                <a:latin typeface="phitradesign Handwritten Thin"/>
                <a:cs typeface="phitradesign Handwritten Thin"/>
              </a:rPr>
              <a:t>oundation </a:t>
            </a:r>
            <a:r>
              <a:rPr lang="en-GB" sz="2800" dirty="0">
                <a:solidFill>
                  <a:srgbClr val="3333FF"/>
                </a:solidFill>
                <a:latin typeface="phitradesign Handwritten Thin"/>
                <a:cs typeface="phitradesign Handwritten Thin"/>
              </a:rPr>
              <a:t>S</a:t>
            </a:r>
            <a:r>
              <a:rPr lang="en-GB" sz="2800" dirty="0">
                <a:latin typeface="phitradesign Handwritten Thin"/>
                <a:cs typeface="phitradesign Handwritten Thin"/>
              </a:rPr>
              <a:t>tage.</a:t>
            </a:r>
          </a:p>
          <a:p>
            <a:endParaRPr lang="en-GB" sz="2800" dirty="0">
              <a:latin typeface="phitradesign Handwritten Thin"/>
              <a:cs typeface="phitradesign Handwritten Thin"/>
            </a:endParaRPr>
          </a:p>
          <a:p>
            <a:r>
              <a:rPr lang="en-GB" sz="2800" dirty="0">
                <a:latin typeface="phitradesign Handwritten Thin"/>
                <a:cs typeface="phitradesign Handwritten Thin"/>
              </a:rPr>
              <a:t>To give you an insight into uniform, routines etc.</a:t>
            </a:r>
          </a:p>
          <a:p>
            <a:endParaRPr lang="en-GB" sz="2800" dirty="0">
              <a:latin typeface="phitradesign Handwritten Thin"/>
              <a:cs typeface="phitradesign Handwritten Thin"/>
            </a:endParaRPr>
          </a:p>
        </p:txBody>
      </p:sp>
    </p:spTree>
    <p:extLst>
      <p:ext uri="{BB962C8B-B14F-4D97-AF65-F5344CB8AC3E}">
        <p14:creationId xmlns:p14="http://schemas.microsoft.com/office/powerpoint/2010/main" val="32510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7200" u="sng" dirty="0">
                <a:latin typeface="phitradesign Handwritten Thin"/>
                <a:cs typeface="phitradesign Handwritten Thin"/>
              </a:rPr>
              <a:t>School Readiness</a:t>
            </a:r>
          </a:p>
          <a:p>
            <a:pPr marL="0" indent="0" algn="ctr">
              <a:buNone/>
            </a:pPr>
            <a:r>
              <a:rPr lang="en-GB" dirty="0">
                <a:latin typeface="phitradesign Handwritten Thin"/>
                <a:cs typeface="phitradesign Handwritten Thin"/>
              </a:rPr>
              <a:t>Website has some great resources on it.</a:t>
            </a:r>
          </a:p>
          <a:p>
            <a:pPr marL="0" indent="0" algn="ctr">
              <a:buNone/>
            </a:pPr>
            <a:r>
              <a:rPr lang="en-GB" dirty="0">
                <a:latin typeface="phitradesign Handwritten Thin"/>
                <a:cs typeface="phitradesign Handwritten Thin"/>
              </a:rPr>
              <a:t>What are we looking for? </a:t>
            </a:r>
          </a:p>
          <a:p>
            <a:pPr marL="0" indent="0" algn="ctr">
              <a:buNone/>
            </a:pPr>
            <a:r>
              <a:rPr lang="en-GB" dirty="0">
                <a:latin typeface="phitradesign Handwritten Thin"/>
                <a:cs typeface="phitradesign Handwritten Thin"/>
              </a:rPr>
              <a:t>-Happy children </a:t>
            </a:r>
            <a:r>
              <a:rPr lang="en-GB" dirty="0">
                <a:latin typeface="phitradesign Handwritten Thin"/>
                <a:cs typeface="phitradesign Handwritten Thin"/>
                <a:sym typeface="Wingdings" pitchFamily="2" charset="2"/>
              </a:rPr>
              <a:t> </a:t>
            </a:r>
          </a:p>
          <a:p>
            <a:pPr marL="0" indent="0" algn="ctr">
              <a:buNone/>
            </a:pPr>
            <a:r>
              <a:rPr lang="en-GB" dirty="0">
                <a:latin typeface="phitradesign Handwritten Thin"/>
                <a:cs typeface="phitradesign Handwritten Thin"/>
              </a:rPr>
              <a:t>- Toileting independently– children will need to be able to wipe their own bottoms.</a:t>
            </a:r>
          </a:p>
          <a:p>
            <a:pPr marL="0" indent="0" algn="ctr">
              <a:buNone/>
            </a:pPr>
            <a:r>
              <a:rPr lang="en-GB" dirty="0">
                <a:latin typeface="phitradesign Handwritten Thin"/>
                <a:cs typeface="phitradesign Handwritten Thin"/>
              </a:rPr>
              <a:t>- Getting changed and managing own belongings– lots of practise in the holidays ready for PE and Forest School.</a:t>
            </a:r>
          </a:p>
        </p:txBody>
      </p:sp>
    </p:spTree>
    <p:extLst>
      <p:ext uri="{BB962C8B-B14F-4D97-AF65-F5344CB8AC3E}">
        <p14:creationId xmlns:p14="http://schemas.microsoft.com/office/powerpoint/2010/main" val="37541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Uniform– please label everything! </a:t>
            </a:r>
            <a:endParaRPr lang="en-GB" sz="2800" u="sng"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School Trends</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Enter school name onto website and it pulls up details.</a:t>
            </a:r>
          </a:p>
          <a:p>
            <a:pPr marL="0" indent="0">
              <a:buNone/>
            </a:pPr>
            <a:r>
              <a:rPr lang="en-GB" sz="2800" dirty="0">
                <a:latin typeface="phitradesign Handwritten Thin"/>
                <a:cs typeface="phitradesign Handwritten Thin"/>
              </a:rPr>
              <a:t>Plimsols for inside school. PE kit and trainers (any colour) for PE in a labelled bag (kept in school).</a:t>
            </a: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5" name="Picture 4">
            <a:extLst>
              <a:ext uri="{FF2B5EF4-FFF2-40B4-BE49-F238E27FC236}">
                <a16:creationId xmlns:a16="http://schemas.microsoft.com/office/drawing/2014/main" id="{908C503E-C272-E440-B940-3353FF5520FC}"/>
              </a:ext>
            </a:extLst>
          </p:cNvPr>
          <p:cNvPicPr>
            <a:picLocks noChangeAspect="1"/>
          </p:cNvPicPr>
          <p:nvPr/>
        </p:nvPicPr>
        <p:blipFill>
          <a:blip r:embed="rId3"/>
          <a:stretch>
            <a:fillRect/>
          </a:stretch>
        </p:blipFill>
        <p:spPr>
          <a:xfrm>
            <a:off x="3590925" y="1562100"/>
            <a:ext cx="2571750" cy="3429000"/>
          </a:xfrm>
          <a:prstGeom prst="rect">
            <a:avLst/>
          </a:prstGeom>
        </p:spPr>
      </p:pic>
      <p:pic>
        <p:nvPicPr>
          <p:cNvPr id="8" name="Picture 7">
            <a:extLst>
              <a:ext uri="{FF2B5EF4-FFF2-40B4-BE49-F238E27FC236}">
                <a16:creationId xmlns:a16="http://schemas.microsoft.com/office/drawing/2014/main" id="{328B0BCC-4A3D-6B44-B116-FBC2E5509E42}"/>
              </a:ext>
            </a:extLst>
          </p:cNvPr>
          <p:cNvPicPr>
            <a:picLocks noChangeAspect="1"/>
          </p:cNvPicPr>
          <p:nvPr/>
        </p:nvPicPr>
        <p:blipFill>
          <a:blip r:embed="rId4"/>
          <a:stretch>
            <a:fillRect/>
          </a:stretch>
        </p:blipFill>
        <p:spPr>
          <a:xfrm>
            <a:off x="6377648" y="1562100"/>
            <a:ext cx="2571750" cy="3429000"/>
          </a:xfrm>
          <a:prstGeom prst="rect">
            <a:avLst/>
          </a:prstGeom>
        </p:spPr>
      </p:pic>
      <p:sp>
        <p:nvSpPr>
          <p:cNvPr id="9" name="AutoShape 4" descr="IMG_9089.jpeg">
            <a:extLst>
              <a:ext uri="{FF2B5EF4-FFF2-40B4-BE49-F238E27FC236}">
                <a16:creationId xmlns:a16="http://schemas.microsoft.com/office/drawing/2014/main" id="{411A9B32-1338-9848-A412-6D819EC6B9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G_9089.jpeg">
            <a:extLst>
              <a:ext uri="{FF2B5EF4-FFF2-40B4-BE49-F238E27FC236}">
                <a16:creationId xmlns:a16="http://schemas.microsoft.com/office/drawing/2014/main" id="{A7CC99A5-3FEB-5B42-BAEC-FB23C89494B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G_9089.jpeg">
            <a:extLst>
              <a:ext uri="{FF2B5EF4-FFF2-40B4-BE49-F238E27FC236}">
                <a16:creationId xmlns:a16="http://schemas.microsoft.com/office/drawing/2014/main" id="{2445E332-F836-2743-B0B5-9449F717A7D8}"/>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053DC60-5077-2740-94B7-573AD3D54D0F}"/>
              </a:ext>
            </a:extLst>
          </p:cNvPr>
          <p:cNvPicPr>
            <a:picLocks noChangeAspect="1"/>
          </p:cNvPicPr>
          <p:nvPr/>
        </p:nvPicPr>
        <p:blipFill>
          <a:blip r:embed="rId5"/>
          <a:stretch>
            <a:fillRect/>
          </a:stretch>
        </p:blipFill>
        <p:spPr>
          <a:xfrm>
            <a:off x="437148" y="2520959"/>
            <a:ext cx="2908968" cy="2425682"/>
          </a:xfrm>
          <a:prstGeom prst="rect">
            <a:avLst/>
          </a:prstGeom>
        </p:spPr>
      </p:pic>
    </p:spTree>
    <p:extLst>
      <p:ext uri="{BB962C8B-B14F-4D97-AF65-F5344CB8AC3E}">
        <p14:creationId xmlns:p14="http://schemas.microsoft.com/office/powerpoint/2010/main" val="49003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First Day of School– Wednesday 26</a:t>
            </a:r>
            <a:r>
              <a:rPr lang="en-GB" u="sng" baseline="30000" dirty="0">
                <a:latin typeface="phitradesign Handwritten Thin"/>
                <a:cs typeface="phitradesign Handwritten Thin"/>
              </a:rPr>
              <a:t>th</a:t>
            </a:r>
            <a:r>
              <a:rPr lang="en-GB" u="sng" dirty="0">
                <a:latin typeface="phitradesign Handwritten Thin"/>
                <a:cs typeface="phitradesign Handwritten Thin"/>
              </a:rPr>
              <a:t> August</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Book bag</a:t>
            </a:r>
          </a:p>
          <a:p>
            <a:r>
              <a:rPr lang="en-GB" sz="2800" dirty="0">
                <a:latin typeface="phitradesign Handwritten Thin"/>
                <a:cs typeface="phitradesign Handwritten Thin"/>
              </a:rPr>
              <a:t>P.E kit in a drawstring bag. </a:t>
            </a:r>
          </a:p>
          <a:p>
            <a:endParaRPr lang="en-GB" sz="2800" dirty="0">
              <a:latin typeface="phitradesign Handwritten Thin"/>
              <a:cs typeface="phitradesign Handwritten Thin"/>
            </a:endParaRPr>
          </a:p>
          <a:p>
            <a:r>
              <a:rPr lang="en-GB" sz="2800" dirty="0">
                <a:latin typeface="phitradesign Handwritten Thin"/>
                <a:cs typeface="phitradesign Handwritten Thin"/>
              </a:rPr>
              <a:t>On Monday, children will need to bring Forest Schools in a labelled bag, we will change into these after dinner.</a:t>
            </a:r>
          </a:p>
          <a:p>
            <a:endParaRPr lang="en-GB" sz="2800" dirty="0">
              <a:latin typeface="phitradesign Handwritten Thin"/>
              <a:cs typeface="phitradesign Handwritten Thin"/>
            </a:endParaRPr>
          </a:p>
          <a:p>
            <a:r>
              <a:rPr lang="en-GB" sz="2800" dirty="0">
                <a:latin typeface="phitradesign Handwritten Thin"/>
                <a:cs typeface="phitradesign Handwritten Thin"/>
              </a:rPr>
              <a:t>Drop off and collection at classroom door. Please collect your child at 15:10 (gate will open five minutes before this time). </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93035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Cool Milk </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All children need to be registered to receive free milk up until the age of 5– </a:t>
            </a:r>
            <a:r>
              <a:rPr lang="en-GB" sz="2800" dirty="0">
                <a:highlight>
                  <a:srgbClr val="FFFF00"/>
                </a:highlight>
                <a:latin typeface="phitradesign Handwritten Thin"/>
                <a:cs typeface="phitradesign Handwritten Thin"/>
              </a:rPr>
              <a:t>parents to action this. </a:t>
            </a:r>
          </a:p>
          <a:p>
            <a:pPr marL="0" indent="0">
              <a:buNone/>
            </a:pPr>
            <a:endParaRPr lang="en-GB" sz="2800" dirty="0">
              <a:latin typeface="phitradesign Handwritten Thin"/>
              <a:cs typeface="phitradesign Handwritten Thin"/>
            </a:endParaRPr>
          </a:p>
          <a:p>
            <a:r>
              <a:rPr lang="en-GB" sz="2800" dirty="0">
                <a:latin typeface="phitradesign Handwritten Thin"/>
                <a:cs typeface="phitradesign Handwritten Thin"/>
              </a:rPr>
              <a:t>After this point if you would like your child to receive milk, will need to contact Cool Milk and pay. </a:t>
            </a:r>
          </a:p>
          <a:p>
            <a:endParaRPr lang="en-GB" sz="2800" dirty="0">
              <a:latin typeface="phitradesign Handwritten Thin"/>
              <a:cs typeface="phitradesign Handwritten Thin"/>
            </a:endParaRPr>
          </a:p>
          <a:p>
            <a:r>
              <a:rPr lang="en-GB" sz="2800" dirty="0">
                <a:latin typeface="phitradesign Handwritten Thin"/>
                <a:cs typeface="phitradesign Handwritten Thin"/>
              </a:rPr>
              <a:t>There is an information sheet on the school website.</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76432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School Dinners</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Three week rolling programme, all freshly cooked on site.</a:t>
            </a:r>
          </a:p>
          <a:p>
            <a:r>
              <a:rPr lang="en-GB" sz="2800" dirty="0">
                <a:latin typeface="phitradesign Handwritten Thin"/>
                <a:cs typeface="phitradesign Handwritten Thin"/>
              </a:rPr>
              <a:t>Children will receive </a:t>
            </a:r>
            <a:r>
              <a:rPr lang="en-GB" sz="2800" b="1" u="sng" dirty="0">
                <a:latin typeface="phitradesign Handwritten Thin"/>
                <a:cs typeface="phitradesign Handwritten Thin"/>
              </a:rPr>
              <a:t>free</a:t>
            </a:r>
            <a:r>
              <a:rPr lang="en-GB" sz="2800" dirty="0">
                <a:latin typeface="phitradesign Handwritten Thin"/>
                <a:cs typeface="phitradesign Handwritten Thin"/>
              </a:rPr>
              <a:t> hot dinners.</a:t>
            </a:r>
          </a:p>
          <a:p>
            <a:r>
              <a:rPr lang="en-GB" sz="2800" dirty="0">
                <a:latin typeface="phitradesign Handwritten Thin"/>
                <a:cs typeface="phitradesign Handwritten Thin"/>
              </a:rPr>
              <a:t>Menus available on </a:t>
            </a:r>
            <a:r>
              <a:rPr lang="en-GB" sz="2800" dirty="0" err="1">
                <a:latin typeface="phitradesign Handwritten Thin"/>
                <a:cs typeface="phitradesign Handwritten Thin"/>
              </a:rPr>
              <a:t>Gaddesby</a:t>
            </a:r>
            <a:r>
              <a:rPr lang="en-GB" sz="2800" dirty="0">
                <a:latin typeface="phitradesign Handwritten Thin"/>
                <a:cs typeface="phitradesign Handwritten Thin"/>
              </a:rPr>
              <a:t> website and you will be notified of any menu changes. </a:t>
            </a:r>
          </a:p>
          <a:p>
            <a:r>
              <a:rPr lang="en-GB" sz="2800" dirty="0">
                <a:latin typeface="phitradesign Handwritten Thin"/>
                <a:cs typeface="phitradesign Handwritten Thin"/>
              </a:rPr>
              <a:t>Children choose via pictures every morning.</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71431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039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u="sng" dirty="0">
                <a:latin typeface="phitradesign Handwritten Thin"/>
                <a:cs typeface="phitradesign Handwritten Thin"/>
              </a:rPr>
              <a:t>Arbor– to be actioned when your child starts school</a:t>
            </a:r>
          </a:p>
          <a:p>
            <a:pPr marL="0" indent="0">
              <a:buNone/>
            </a:pPr>
            <a:endParaRPr lang="en-GB" sz="1600" dirty="0">
              <a:latin typeface="phitradesign Handwritten Thin"/>
              <a:cs typeface="phitradesign Handwritten Thin"/>
            </a:endParaRPr>
          </a:p>
          <a:p>
            <a:pPr marL="0" indent="0">
              <a:buNone/>
            </a:pPr>
            <a:r>
              <a:rPr lang="en-GB" sz="1600" dirty="0">
                <a:latin typeface="phitradesign Handwritten Thin"/>
                <a:cs typeface="phitradesign Handwritten Thin"/>
              </a:rPr>
              <a:t>Arbor is a system that support parent payments and communications. The Arbor app needs to be download from your phones Appstore. </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Downloading the Arbor App</a:t>
            </a:r>
          </a:p>
          <a:p>
            <a:pPr marL="0" indent="0">
              <a:buNone/>
            </a:pPr>
            <a:r>
              <a:rPr lang="en-GB" sz="1600" dirty="0">
                <a:latin typeface="phitradesign Handwritten Thin"/>
                <a:cs typeface="phitradesign Handwritten Thin"/>
              </a:rPr>
              <a:t>Important - when you are setting up your account via the Arbor website please use a laptop or a computer and Google Chrome, after your first time logging in you can download the Arbor App on your phone and login via there. Your username is your personal email address that you receive communications from school on. You will need to set a password, you may need to click on ’forgotten password’. On your first login only you will need to enter your child's date of birth.</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Communications</a:t>
            </a:r>
          </a:p>
          <a:p>
            <a:pPr marL="0" indent="0">
              <a:buNone/>
            </a:pPr>
            <a:r>
              <a:rPr lang="en-GB" sz="1600" dirty="0">
                <a:latin typeface="phitradesign Handwritten Thin"/>
                <a:cs typeface="phitradesign Handwritten Thin"/>
              </a:rPr>
              <a:t>E-mails will come through to you as usual– we will use the App to send you messages - you will need the Arbor App to view them. To report a child absent please message us through the Arbor App only.</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School Trips and Meals</a:t>
            </a:r>
          </a:p>
          <a:p>
            <a:pPr marL="0" indent="0">
              <a:buNone/>
            </a:pPr>
            <a:r>
              <a:rPr lang="en-GB" sz="1600" dirty="0">
                <a:latin typeface="phitradesign Handwritten Thin"/>
                <a:cs typeface="phitradesign Handwritten Thin"/>
              </a:rPr>
              <a:t>You will be able to use this new platform to pay for school meals (Relevant to KS2 Children only) and trips.</a:t>
            </a:r>
          </a:p>
          <a:p>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lgn="ctr">
              <a:buNone/>
            </a:pPr>
            <a:endParaRPr lang="en-GB" sz="2000" u="sng" dirty="0">
              <a:latin typeface="phitradesign Handwritten Thin"/>
              <a:cs typeface="phitradesign Handwritten Thin"/>
            </a:endParaRPr>
          </a:p>
          <a:p>
            <a:pPr marL="0" indent="0">
              <a:buNone/>
            </a:pPr>
            <a:endParaRPr lang="en-GB" sz="2000" u="sng" dirty="0">
              <a:latin typeface="phitradesign Handwritten Thin"/>
              <a:cs typeface="phitradesign Handwritten Thin"/>
            </a:endParaRPr>
          </a:p>
        </p:txBody>
      </p:sp>
    </p:spTree>
    <p:extLst>
      <p:ext uri="{BB962C8B-B14F-4D97-AF65-F5344CB8AC3E}">
        <p14:creationId xmlns:p14="http://schemas.microsoft.com/office/powerpoint/2010/main" val="201433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723DE-CBE0-0479-3518-46545DD907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8F606C8-19D0-A0B7-5363-A57DE48B2FF9}"/>
              </a:ext>
            </a:extLst>
          </p:cNvPr>
          <p:cNvPicPr>
            <a:picLocks noChangeAspect="1"/>
          </p:cNvPicPr>
          <p:nvPr/>
        </p:nvPicPr>
        <p:blipFill>
          <a:blip r:embed="rId2"/>
          <a:stretch>
            <a:fillRect/>
          </a:stretch>
        </p:blipFill>
        <p:spPr>
          <a:xfrm>
            <a:off x="-1" y="2641600"/>
            <a:ext cx="9193609" cy="4292600"/>
          </a:xfrm>
          <a:prstGeom prst="rect">
            <a:avLst/>
          </a:prstGeom>
        </p:spPr>
      </p:pic>
      <p:sp>
        <p:nvSpPr>
          <p:cNvPr id="3" name="Subtitle 2">
            <a:extLst>
              <a:ext uri="{FF2B5EF4-FFF2-40B4-BE49-F238E27FC236}">
                <a16:creationId xmlns:a16="http://schemas.microsoft.com/office/drawing/2014/main" id="{57C23AFF-E336-264D-5B57-DDB436258B93}"/>
              </a:ext>
            </a:extLst>
          </p:cNvPr>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Class Dojo</a:t>
            </a:r>
          </a:p>
          <a:p>
            <a:pPr marL="0" indent="0" algn="ctr">
              <a:buNone/>
            </a:pPr>
            <a:endParaRPr lang="en-GB" sz="2800" i="1" u="sng" dirty="0">
              <a:latin typeface="phitradesign Handwritten Thin"/>
              <a:cs typeface="phitradesign Handwritten Thin"/>
            </a:endParaRPr>
          </a:p>
          <a:p>
            <a:r>
              <a:rPr lang="en-GB" sz="1800" dirty="0">
                <a:latin typeface="phitradesign Handwritten Thin"/>
                <a:cs typeface="phitradesign Handwritten Thin"/>
              </a:rPr>
              <a:t>Class Dojo is a closed platform, meaning only parents who are connected to their own child’s account can access it. This ensures updates and photos are securely shared. One of the real strengths of this system is that you will no longer have to wait for newsletters to see what children have been doing in class – you’ll be able to enjoy these updates in real time. </a:t>
            </a:r>
          </a:p>
          <a:p>
            <a:endParaRPr lang="en-GB" sz="1800" dirty="0">
              <a:latin typeface="phitradesign Handwritten Thin"/>
              <a:cs typeface="phitradesign Handwritten Thin"/>
            </a:endParaRPr>
          </a:p>
          <a:p>
            <a:r>
              <a:rPr lang="en-GB" sz="1800" dirty="0">
                <a:latin typeface="phitradesign Handwritten Thin"/>
                <a:cs typeface="phitradesign Handwritten Thin"/>
              </a:rPr>
              <a:t>There is also the option to upload photos of activities and achievements from home to children’s portfolios for them to share in school with their teachers. </a:t>
            </a:r>
          </a:p>
          <a:p>
            <a:endParaRPr lang="en-GB" sz="1800" dirty="0">
              <a:latin typeface="phitradesign Handwritten Thin"/>
              <a:cs typeface="phitradesign Handwritten Thin"/>
            </a:endParaRPr>
          </a:p>
          <a:p>
            <a:r>
              <a:rPr lang="en-GB" sz="1800" dirty="0">
                <a:latin typeface="phitradesign Handwritten Thin"/>
                <a:cs typeface="phitradesign Handwritten Thin"/>
              </a:rPr>
              <a:t>Children will bring home a QR code with instructions for parents on how to download and access Class Dojo, once they have started school.</a:t>
            </a:r>
          </a:p>
          <a:p>
            <a:endParaRPr lang="en-GB" sz="1800" dirty="0">
              <a:latin typeface="phitradesign Handwritten Thin"/>
              <a:cs typeface="phitradesign Handwritten Thin"/>
            </a:endParaRPr>
          </a:p>
          <a:p>
            <a:r>
              <a:rPr lang="en-GB" sz="1800" dirty="0">
                <a:latin typeface="phitradesign Handwritten Thin"/>
                <a:cs typeface="phitradesign Handwritten Thin"/>
              </a:rPr>
              <a:t>Communication between class teacher and parents is done through Class Dojo.</a:t>
            </a:r>
            <a:endParaRPr lang="en-GB" sz="20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2050" name="Picture 2" descr="Parent/Carer Communication – Dussindale ...">
            <a:extLst>
              <a:ext uri="{FF2B5EF4-FFF2-40B4-BE49-F238E27FC236}">
                <a16:creationId xmlns:a16="http://schemas.microsoft.com/office/drawing/2014/main" id="{FC4DF030-F206-B8B3-BB9F-52007B18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09" y="93627"/>
            <a:ext cx="1612540" cy="12297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arent/Carer Communication – Dussindale ...">
            <a:extLst>
              <a:ext uri="{FF2B5EF4-FFF2-40B4-BE49-F238E27FC236}">
                <a16:creationId xmlns:a16="http://schemas.microsoft.com/office/drawing/2014/main" id="{6818E3A7-9921-D5AB-3C95-C4EAFF3C9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851" y="93626"/>
            <a:ext cx="1612540" cy="122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7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Pupil Premium– please notify us if you qualify.</a:t>
            </a:r>
          </a:p>
          <a:p>
            <a:pPr marL="0" indent="0" algn="ctr">
              <a:buNone/>
            </a:pPr>
            <a:endParaRPr lang="en-GB" sz="2800" i="1" u="sng" dirty="0">
              <a:latin typeface="phitradesign Handwritten Thin"/>
              <a:cs typeface="phitradesign Handwritten Thin"/>
            </a:endParaRPr>
          </a:p>
          <a:p>
            <a:r>
              <a:rPr lang="en-GB" sz="2400" dirty="0">
                <a:latin typeface="phitradesign Handwritten Thin"/>
                <a:cs typeface="phitradesign Handwritten Thin"/>
              </a:rPr>
              <a:t>Schools are given a pupil premium for:</a:t>
            </a:r>
          </a:p>
          <a:p>
            <a:endParaRPr lang="en-GB" sz="2400" dirty="0">
              <a:latin typeface="phitradesign Handwritten Thin"/>
              <a:cs typeface="phitradesign Handwritten Thin"/>
            </a:endParaRPr>
          </a:p>
          <a:p>
            <a:r>
              <a:rPr lang="en-GB" sz="2400" dirty="0">
                <a:latin typeface="phitradesign Handwritten Thin"/>
                <a:cs typeface="phitradesign Handwritten Thin"/>
              </a:rPr>
              <a:t>Children who have qualified for free school meals at any point in the past six years. The school receives £1480 for each of these children.</a:t>
            </a:r>
          </a:p>
          <a:p>
            <a:r>
              <a:rPr lang="en-GB" sz="2400" dirty="0">
                <a:latin typeface="phitradesign Handwritten Thin"/>
                <a:cs typeface="phitradesign Handwritten Thin"/>
              </a:rPr>
              <a:t>Children who are or have been looked after under local authority care for more than one day. These children are awarded a premium of £2570.</a:t>
            </a:r>
          </a:p>
          <a:p>
            <a:r>
              <a:rPr lang="en-GB" sz="2400" dirty="0">
                <a:latin typeface="phitradesign Handwritten Thin"/>
                <a:cs typeface="phitradesign Handwritten Thin"/>
              </a:rPr>
              <a:t>Children from service families who receive a child pension from the Ministry of Defence. They are awarded £350.</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87171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School bus– catchment areas.</a:t>
            </a:r>
          </a:p>
        </p:txBody>
      </p:sp>
    </p:spTree>
    <p:extLst>
      <p:ext uri="{BB962C8B-B14F-4D97-AF65-F5344CB8AC3E}">
        <p14:creationId xmlns:p14="http://schemas.microsoft.com/office/powerpoint/2010/main" val="215302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And Finally…</a:t>
            </a:r>
          </a:p>
          <a:p>
            <a:pPr marL="0" indent="0" algn="ctr">
              <a:buNone/>
            </a:pPr>
            <a:endParaRPr lang="en-GB" sz="2800" u="sng" dirty="0">
              <a:latin typeface="phitradesign Handwritten Thin"/>
              <a:cs typeface="phitradesign Handwritten Thin"/>
            </a:endParaRPr>
          </a:p>
          <a:p>
            <a:pPr>
              <a:lnSpc>
                <a:spcPct val="90000"/>
              </a:lnSpc>
            </a:pPr>
            <a:r>
              <a:rPr lang="en-GB" sz="2800" dirty="0">
                <a:latin typeface="phitradesign Handwritten Thin"/>
                <a:cs typeface="phitradesign Handwritten Thin"/>
              </a:rPr>
              <a:t>If you have any worries or concerns please come in and see us and we will do our best to help you </a:t>
            </a:r>
            <a:r>
              <a:rPr lang="en-GB" sz="2800" dirty="0">
                <a:latin typeface="phitradesign Handwritten Thin"/>
                <a:cs typeface="phitradesign Handwritten Thin"/>
                <a:sym typeface="Wingdings" charset="0"/>
              </a:rPr>
              <a:t> We can be contacted through our school email address.</a:t>
            </a:r>
          </a:p>
          <a:p>
            <a:pPr marL="0" indent="0">
              <a:lnSpc>
                <a:spcPct val="90000"/>
              </a:lnSpc>
              <a:buNone/>
            </a:pPr>
            <a:r>
              <a:rPr lang="en-GB" sz="2800" b="1" dirty="0" err="1">
                <a:latin typeface="phitradesign Handwritten Thin"/>
                <a:cs typeface="phitradesign Handwritten Thin"/>
                <a:sym typeface="Wingdings" charset="0"/>
              </a:rPr>
              <a:t>office@gaddesby.bepschools.org</a:t>
            </a:r>
            <a:endParaRPr lang="en-GB" sz="2800" b="1" dirty="0">
              <a:latin typeface="phitradesign Handwritten Thin"/>
              <a:cs typeface="phitradesign Handwritten Thin"/>
              <a:sym typeface="Wingdings" charset="0"/>
            </a:endParaRPr>
          </a:p>
          <a:p>
            <a:pPr>
              <a:lnSpc>
                <a:spcPct val="90000"/>
              </a:lnSpc>
            </a:pPr>
            <a:endParaRPr lang="en-GB" sz="2800" b="1" dirty="0">
              <a:latin typeface="phitradesign Handwritten Thin"/>
              <a:cs typeface="phitradesign Handwritten Thin"/>
              <a:sym typeface="Wingdings" charset="0"/>
            </a:endParaRPr>
          </a:p>
          <a:p>
            <a:pPr marL="0" indent="0">
              <a:lnSpc>
                <a:spcPct val="90000"/>
              </a:lnSpc>
              <a:buNone/>
            </a:pPr>
            <a:r>
              <a:rPr lang="en-GB" sz="2800" dirty="0">
                <a:latin typeface="phitradesign Handwritten Thin"/>
                <a:cs typeface="phitradesign Handwritten Thin"/>
                <a:sym typeface="Wingdings" charset="0"/>
              </a:rPr>
              <a:t>Contact us if you have any questions or to pass on information . </a:t>
            </a:r>
          </a:p>
          <a:p>
            <a:pPr marL="0" indent="0">
              <a:lnSpc>
                <a:spcPct val="90000"/>
              </a:lnSpc>
              <a:buNone/>
            </a:pPr>
            <a:endParaRPr lang="en-GB" sz="2800" dirty="0">
              <a:latin typeface="phitradesign Handwritten Thin"/>
              <a:cs typeface="phitradesign Handwritten Thin"/>
              <a:sym typeface="Wingdings" charset="0"/>
            </a:endParaRPr>
          </a:p>
          <a:p>
            <a:pPr>
              <a:lnSpc>
                <a:spcPct val="90000"/>
              </a:lnSpc>
            </a:pPr>
            <a:r>
              <a:rPr lang="en-GB" sz="2800" b="1" dirty="0">
                <a:latin typeface="phitradesign Handwritten Thin"/>
                <a:cs typeface="phitradesign Handwritten Thin"/>
                <a:sym typeface="Wingdings" charset="0"/>
              </a:rPr>
              <a:t>Thank you for coming! </a:t>
            </a:r>
          </a:p>
          <a:p>
            <a:pPr>
              <a:lnSpc>
                <a:spcPct val="90000"/>
              </a:lnSpc>
            </a:pPr>
            <a:endParaRPr lang="en-GB" sz="2800" b="1" dirty="0">
              <a:latin typeface="phitradesign Handwritten Thin"/>
              <a:cs typeface="phitradesign Handwritten Thin"/>
              <a:sym typeface="Wingdings" charset="0"/>
            </a:endParaRPr>
          </a:p>
          <a:p>
            <a:pPr algn="ctr">
              <a:lnSpc>
                <a:spcPct val="90000"/>
              </a:lnSpc>
              <a:buFont typeface="Wingdings" charset="0"/>
              <a:buNone/>
            </a:pPr>
            <a:r>
              <a:rPr lang="en-GB" sz="2000" dirty="0">
                <a:latin typeface="phitradesign Handwritten Thin"/>
                <a:cs typeface="phitradesign Handwritten Thin"/>
              </a:rPr>
              <a:t>.</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152853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1"/>
            <a:ext cx="8300058" cy="4319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The Staff</a:t>
            </a:r>
          </a:p>
          <a:p>
            <a:pPr marL="0" indent="0" algn="ctr">
              <a:buNone/>
            </a:pPr>
            <a:endParaRPr lang="en-US" sz="3600" dirty="0">
              <a:latin typeface="phitradesign Handwritten Thin"/>
              <a:cs typeface="phitradesign Handwritten Thin"/>
            </a:endParaRPr>
          </a:p>
          <a:p>
            <a:r>
              <a:rPr lang="en-US" sz="3600" dirty="0">
                <a:latin typeface="phitradesign Handwritten Thin"/>
                <a:cs typeface="phitradesign Handwritten Thin"/>
              </a:rPr>
              <a:t>Class Teacher: </a:t>
            </a:r>
            <a:r>
              <a:rPr lang="en-US" sz="3600" dirty="0" err="1">
                <a:latin typeface="phitradesign Handwritten Thin"/>
                <a:cs typeface="phitradesign Handwritten Thin"/>
              </a:rPr>
              <a:t>Mrs</a:t>
            </a:r>
            <a:r>
              <a:rPr lang="en-US" sz="3600" dirty="0">
                <a:latin typeface="phitradesign Handwritten Thin"/>
                <a:cs typeface="phitradesign Handwritten Thin"/>
              </a:rPr>
              <a:t> Benney (Mat leave until Easter 2027), </a:t>
            </a:r>
            <a:r>
              <a:rPr lang="en-US" sz="3600" dirty="0" err="1">
                <a:latin typeface="phitradesign Handwritten Thin"/>
                <a:cs typeface="phitradesign Handwritten Thin"/>
              </a:rPr>
              <a:t>Mrs</a:t>
            </a:r>
            <a:r>
              <a:rPr lang="en-US" sz="3600" dirty="0">
                <a:latin typeface="phitradesign Handwritten Thin"/>
                <a:cs typeface="phitradesign Handwritten Thin"/>
              </a:rPr>
              <a:t> Meredith and </a:t>
            </a:r>
            <a:r>
              <a:rPr lang="en-US" sz="3600" dirty="0">
                <a:highlight>
                  <a:srgbClr val="FFFF00"/>
                </a:highlight>
                <a:latin typeface="phitradesign Handwritten Thin"/>
                <a:cs typeface="phitradesign Handwritten Thin"/>
              </a:rPr>
              <a:t>________</a:t>
            </a:r>
          </a:p>
          <a:p>
            <a:r>
              <a:rPr lang="en-US" sz="3600" dirty="0">
                <a:latin typeface="phitradesign Handwritten Thin"/>
                <a:cs typeface="phitradesign Handwritten Thin"/>
              </a:rPr>
              <a:t>Teaching Assistant: Miss Mundell (morning support).</a:t>
            </a:r>
          </a:p>
        </p:txBody>
      </p:sp>
    </p:spTree>
    <p:extLst>
      <p:ext uri="{BB962C8B-B14F-4D97-AF65-F5344CB8AC3E}">
        <p14:creationId xmlns:p14="http://schemas.microsoft.com/office/powerpoint/2010/main" val="150676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92381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What is the Early Years Foundation Stage?</a:t>
            </a:r>
          </a:p>
          <a:p>
            <a:r>
              <a:rPr lang="en-GB" sz="3000" dirty="0">
                <a:latin typeface="phitradesign Handwritten Thin"/>
                <a:cs typeface="phitradesign Handwritten Thin"/>
              </a:rPr>
              <a:t>The Early Years Foundation Stage (E.Y.F.S.) is the stage of education for children from </a:t>
            </a:r>
            <a:r>
              <a:rPr lang="en-GB" sz="3000" dirty="0">
                <a:solidFill>
                  <a:schemeClr val="folHlink"/>
                </a:solidFill>
                <a:latin typeface="phitradesign Handwritten Thin"/>
                <a:cs typeface="phitradesign Handwritten Thin"/>
              </a:rPr>
              <a:t>birth</a:t>
            </a:r>
            <a:r>
              <a:rPr lang="en-GB" sz="3000" dirty="0">
                <a:latin typeface="phitradesign Handwritten Thin"/>
                <a:cs typeface="phitradesign Handwritten Thin"/>
              </a:rPr>
              <a:t> to the </a:t>
            </a:r>
            <a:r>
              <a:rPr lang="en-GB" sz="3000" dirty="0">
                <a:solidFill>
                  <a:schemeClr val="folHlink"/>
                </a:solidFill>
                <a:latin typeface="phitradesign Handwritten Thin"/>
                <a:cs typeface="phitradesign Handwritten Thin"/>
              </a:rPr>
              <a:t>end of the Reception year.</a:t>
            </a:r>
            <a:r>
              <a:rPr lang="en-GB" sz="3000" dirty="0">
                <a:latin typeface="phitradesign Handwritten Thin"/>
                <a:cs typeface="phitradesign Handwritten Thin"/>
              </a:rPr>
              <a:t> </a:t>
            </a:r>
          </a:p>
          <a:p>
            <a:r>
              <a:rPr lang="en-US" sz="3000" dirty="0">
                <a:latin typeface="phitradesign Handwritten Thin"/>
                <a:cs typeface="phitradesign Handwritten Thin"/>
              </a:rPr>
              <a:t>It is based on the recognition that children learn best through </a:t>
            </a:r>
            <a:r>
              <a:rPr lang="en-US" sz="3000" dirty="0">
                <a:solidFill>
                  <a:schemeClr val="folHlink"/>
                </a:solidFill>
                <a:latin typeface="phitradesign Handwritten Thin"/>
                <a:cs typeface="phitradesign Handwritten Thin"/>
              </a:rPr>
              <a:t>play and active learning.</a:t>
            </a:r>
            <a:r>
              <a:rPr lang="en-US" sz="3000" dirty="0">
                <a:latin typeface="phitradesign Handwritten Thin"/>
                <a:cs typeface="phitradesign Handwritten Thin"/>
              </a:rPr>
              <a:t> </a:t>
            </a:r>
          </a:p>
          <a:p>
            <a:r>
              <a:rPr lang="en-US" sz="3000" b="1" dirty="0">
                <a:latin typeface="phitradesign Handwritten Thin"/>
                <a:cs typeface="phitradesign Handwritten Thin"/>
              </a:rPr>
              <a:t>Around 20% of learning done in the classroom– 80% is consolidated at home. So as much support that you can offer will be truly appreciated! </a:t>
            </a: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170631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6351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GB" sz="2800" dirty="0">
                <a:latin typeface="phitradesign Handwritten Thin"/>
                <a:cs typeface="phitradesign Handwritten Thin"/>
              </a:rPr>
              <a:t>There are 3 </a:t>
            </a:r>
            <a:r>
              <a:rPr lang="en-GB" sz="2800" dirty="0">
                <a:solidFill>
                  <a:srgbClr val="FF0000"/>
                </a:solidFill>
                <a:latin typeface="phitradesign Handwritten Thin"/>
                <a:cs typeface="phitradesign Handwritten Thin"/>
              </a:rPr>
              <a:t>Prime Areas </a:t>
            </a:r>
            <a:r>
              <a:rPr lang="en-GB" sz="2800" dirty="0">
                <a:latin typeface="phitradesign Handwritten Thin"/>
                <a:cs typeface="phitradesign Handwritten Thin"/>
              </a:rPr>
              <a:t>of learning and 4 </a:t>
            </a:r>
            <a:r>
              <a:rPr lang="en-GB" sz="2800" dirty="0">
                <a:solidFill>
                  <a:srgbClr val="3366FF"/>
                </a:solidFill>
                <a:latin typeface="phitradesign Handwritten Thin"/>
                <a:cs typeface="phitradesign Handwritten Thin"/>
              </a:rPr>
              <a:t>Specific Areas. </a:t>
            </a:r>
            <a:endParaRPr lang="en-GB" sz="2600" dirty="0">
              <a:solidFill>
                <a:srgbClr val="3366FF"/>
              </a:solidFill>
              <a:latin typeface="phitradesign Handwritten Thin"/>
              <a:cs typeface="phitradesign Handwritten Thin"/>
            </a:endParaRPr>
          </a:p>
          <a:p>
            <a:pPr marL="0" indent="0" algn="ctr">
              <a:buNone/>
              <a:defRPr/>
            </a:pPr>
            <a:r>
              <a:rPr lang="en-GB" sz="2000" dirty="0">
                <a:latin typeface="phitradesign Handwritten Thin"/>
                <a:cs typeface="phitradesign Handwritten Thin"/>
              </a:rPr>
              <a:t>The Prime Areas work together and move through to support development in all other areas.  The Specific Areas include essential skills and knowledge for children to participate successfully in society.</a:t>
            </a:r>
          </a:p>
          <a:p>
            <a:pPr marL="0" indent="0" algn="ctr">
              <a:buNone/>
              <a:defRPr/>
            </a:pPr>
            <a:endParaRPr lang="en-GB" sz="2000" dirty="0">
              <a:solidFill>
                <a:srgbClr val="FF0000"/>
              </a:solidFill>
              <a:latin typeface="phitradesign Handwritten Thin"/>
              <a:cs typeface="phitradesign Handwritten Thin"/>
            </a:endParaRPr>
          </a:p>
          <a:p>
            <a:pPr marL="457200" indent="-457200">
              <a:buFont typeface="+mj-lt"/>
              <a:buAutoNum type="arabicPeriod"/>
              <a:defRPr/>
            </a:pPr>
            <a:r>
              <a:rPr lang="en-GB" sz="2000" dirty="0">
                <a:solidFill>
                  <a:srgbClr val="FF0000"/>
                </a:solidFill>
                <a:latin typeface="phitradesign Handwritten Thin"/>
                <a:cs typeface="phitradesign Handwritten Thin"/>
              </a:rPr>
              <a:t>Communication and Language</a:t>
            </a:r>
          </a:p>
          <a:p>
            <a:pPr marL="457200" indent="-457200">
              <a:buFont typeface="+mj-lt"/>
              <a:buAutoNum type="arabicPeriod"/>
              <a:defRPr/>
            </a:pPr>
            <a:r>
              <a:rPr lang="en-GB" sz="2000" dirty="0">
                <a:solidFill>
                  <a:srgbClr val="FF0000"/>
                </a:solidFill>
                <a:latin typeface="phitradesign Handwritten Thin"/>
                <a:cs typeface="phitradesign Handwritten Thin"/>
              </a:rPr>
              <a:t>Personal, Social and Emotional Development</a:t>
            </a:r>
          </a:p>
          <a:p>
            <a:pPr marL="457200" indent="-457200">
              <a:buFont typeface="+mj-lt"/>
              <a:buAutoNum type="arabicPeriod"/>
              <a:defRPr/>
            </a:pPr>
            <a:r>
              <a:rPr lang="en-GB" sz="2000" dirty="0">
                <a:solidFill>
                  <a:srgbClr val="FF0000"/>
                </a:solidFill>
                <a:latin typeface="phitradesign Handwritten Thin"/>
                <a:cs typeface="phitradesign Handwritten Thin"/>
              </a:rPr>
              <a:t>Physical Development</a:t>
            </a:r>
          </a:p>
          <a:p>
            <a:pPr marL="457200" indent="-457200">
              <a:buFont typeface="+mj-lt"/>
              <a:buAutoNum type="arabicPeriod"/>
              <a:defRPr/>
            </a:pPr>
            <a:r>
              <a:rPr lang="en-GB" sz="2000" dirty="0">
                <a:solidFill>
                  <a:srgbClr val="3366FF"/>
                </a:solidFill>
                <a:latin typeface="phitradesign Handwritten Thin"/>
                <a:cs typeface="phitradesign Handwritten Thin"/>
              </a:rPr>
              <a:t>Literacy</a:t>
            </a:r>
          </a:p>
          <a:p>
            <a:pPr marL="457200" indent="-457200">
              <a:buFont typeface="+mj-lt"/>
              <a:buAutoNum type="arabicPeriod"/>
              <a:defRPr/>
            </a:pPr>
            <a:r>
              <a:rPr lang="en-GB" sz="2000" dirty="0">
                <a:solidFill>
                  <a:srgbClr val="3366FF"/>
                </a:solidFill>
                <a:latin typeface="phitradesign Handwritten Thin"/>
                <a:cs typeface="phitradesign Handwritten Thin"/>
              </a:rPr>
              <a:t>Mathematics</a:t>
            </a:r>
          </a:p>
          <a:p>
            <a:pPr marL="457200" indent="-457200">
              <a:buFont typeface="+mj-lt"/>
              <a:buAutoNum type="arabicPeriod"/>
              <a:defRPr/>
            </a:pPr>
            <a:r>
              <a:rPr lang="en-GB" sz="2000" dirty="0">
                <a:solidFill>
                  <a:srgbClr val="3366FF"/>
                </a:solidFill>
                <a:latin typeface="phitradesign Handwritten Thin"/>
                <a:cs typeface="phitradesign Handwritten Thin"/>
              </a:rPr>
              <a:t>Understanding the World</a:t>
            </a:r>
          </a:p>
          <a:p>
            <a:pPr marL="457200" indent="-457200">
              <a:buFont typeface="+mj-lt"/>
              <a:buAutoNum type="arabicPeriod"/>
              <a:defRPr/>
            </a:pPr>
            <a:r>
              <a:rPr lang="en-GB" sz="2000" dirty="0">
                <a:solidFill>
                  <a:srgbClr val="3366FF"/>
                </a:solidFill>
                <a:latin typeface="phitradesign Handwritten Thin"/>
                <a:cs typeface="phitradesign Handwritten Thin"/>
              </a:rPr>
              <a:t>Expressive Arts and Design</a:t>
            </a:r>
          </a:p>
          <a:p>
            <a:pPr marL="0" indent="0" algn="ctr">
              <a:buNone/>
            </a:pPr>
            <a:br>
              <a:rPr lang="en-GB" sz="2400" dirty="0">
                <a:latin typeface="Comic Sans MS" charset="0"/>
              </a:rPr>
            </a:br>
            <a:br>
              <a:rPr lang="en-GB" sz="2400" dirty="0">
                <a:latin typeface="Comic Sans MS" charset="0"/>
              </a:rPr>
            </a:br>
            <a:endParaRPr lang="en-US" sz="2400" dirty="0">
              <a:latin typeface="phitradesign Handwritten Thin"/>
              <a:cs typeface="phitradesign Handwritten Thin"/>
            </a:endParaRPr>
          </a:p>
        </p:txBody>
      </p:sp>
      <p:pic>
        <p:nvPicPr>
          <p:cNvPr id="5" name="Picture 4" descr="IMG_61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53" y="2641600"/>
            <a:ext cx="2521560" cy="1745951"/>
          </a:xfrm>
          <a:prstGeom prst="rect">
            <a:avLst/>
          </a:prstGeom>
          <a:ln>
            <a:solidFill>
              <a:srgbClr val="000000"/>
            </a:solidFill>
          </a:ln>
        </p:spPr>
      </p:pic>
    </p:spTree>
    <p:extLst>
      <p:ext uri="{BB962C8B-B14F-4D97-AF65-F5344CB8AC3E}">
        <p14:creationId xmlns:p14="http://schemas.microsoft.com/office/powerpoint/2010/main" val="30505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Communication and Language</a:t>
            </a: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There is a </a:t>
            </a:r>
            <a:r>
              <a:rPr lang="en-GB" sz="2000" b="1" dirty="0">
                <a:latin typeface="phitradesign Handwritten Thin"/>
                <a:cs typeface="phitradesign Handwritten Thin"/>
              </a:rPr>
              <a:t>huge</a:t>
            </a:r>
            <a:r>
              <a:rPr lang="en-GB" sz="2000" dirty="0">
                <a:latin typeface="phitradesign Handwritten Thin"/>
                <a:cs typeface="phitradesign Handwritten Thin"/>
              </a:rPr>
              <a:t> focus on this prime area in the </a:t>
            </a:r>
          </a:p>
          <a:p>
            <a:pPr marL="0" indent="0">
              <a:buNone/>
            </a:pPr>
            <a:r>
              <a:rPr lang="en-GB" sz="2000" dirty="0">
                <a:latin typeface="phitradesign Handwritten Thin"/>
                <a:cs typeface="phitradesign Handwritten Thin"/>
              </a:rPr>
              <a:t>new curriculum, as it underpins every area of </a:t>
            </a:r>
          </a:p>
          <a:p>
            <a:pPr marL="0" indent="0">
              <a:buNone/>
            </a:pPr>
            <a:r>
              <a:rPr lang="en-GB" sz="2000" dirty="0">
                <a:latin typeface="phitradesign Handwritten Thin"/>
                <a:cs typeface="phitradesign Handwritten Thin"/>
              </a:rPr>
              <a:t>learning! </a:t>
            </a:r>
          </a:p>
          <a:p>
            <a:pPr marL="0" indent="0">
              <a:buNone/>
            </a:pPr>
            <a:endParaRPr lang="en-GB" sz="2000"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endParaRPr lang="en-GB" sz="2800" u="sng" dirty="0">
              <a:latin typeface="phitradesign Handwritten Thin"/>
              <a:cs typeface="phitradesign Handwritten Thin"/>
            </a:endParaRPr>
          </a:p>
          <a:p>
            <a:r>
              <a:rPr lang="en-GB" sz="2000" dirty="0">
                <a:latin typeface="phitradesign Handwritten Thin"/>
                <a:cs typeface="phitradesign Handwritten Thin"/>
              </a:rPr>
              <a:t>Listening, Attention and Understanding*-</a:t>
            </a:r>
          </a:p>
          <a:p>
            <a:pPr marL="0" indent="0">
              <a:buNone/>
            </a:pPr>
            <a:r>
              <a:rPr lang="en-GB" sz="2000" dirty="0">
                <a:latin typeface="phitradesign Handwritten Thin"/>
                <a:cs typeface="phitradesign Handwritten Thin"/>
              </a:rPr>
              <a:t>listen attentively, hold conversations and </a:t>
            </a:r>
          </a:p>
          <a:p>
            <a:pPr marL="0" indent="0">
              <a:buNone/>
            </a:pPr>
            <a:r>
              <a:rPr lang="en-GB" sz="2000" dirty="0">
                <a:latin typeface="phitradesign Handwritten Thin"/>
                <a:cs typeface="phitradesign Handwritten Thin"/>
              </a:rPr>
              <a:t>make comments about what they have heard.</a:t>
            </a:r>
          </a:p>
          <a:p>
            <a:endParaRPr lang="en-GB" sz="2000" dirty="0">
              <a:latin typeface="phitradesign Handwritten Thin"/>
              <a:cs typeface="phitradesign Handwritten Thin"/>
            </a:endParaRPr>
          </a:p>
          <a:p>
            <a:r>
              <a:rPr lang="en-GB" sz="2000" dirty="0">
                <a:latin typeface="phitradesign Handwritten Thin"/>
                <a:cs typeface="phitradesign Handwritten Thin"/>
              </a:rPr>
              <a:t>Speaking- participate in class discussions, </a:t>
            </a:r>
          </a:p>
          <a:p>
            <a:pPr marL="0" indent="0">
              <a:buNone/>
            </a:pPr>
            <a:r>
              <a:rPr lang="en-GB" sz="2000" dirty="0">
                <a:latin typeface="phitradesign Handwritten Thin"/>
                <a:cs typeface="phitradesign Handwritten Thin"/>
              </a:rPr>
              <a:t>offer explanations and express their ideas </a:t>
            </a:r>
          </a:p>
          <a:p>
            <a:pPr marL="0" indent="0">
              <a:buNone/>
            </a:pPr>
            <a:r>
              <a:rPr lang="en-GB" sz="2000" dirty="0">
                <a:latin typeface="phitradesign Handwritten Thin"/>
                <a:cs typeface="phitradesign Handwritten Thin"/>
              </a:rPr>
              <a:t>using full sentences.</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endParaRPr lang="en-GB" sz="2000"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49951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528710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SzPct val="175000"/>
              <a:buNone/>
            </a:pPr>
            <a:r>
              <a:rPr lang="en-GB" sz="2800" u="sng" dirty="0">
                <a:latin typeface="phitradesign Handwritten Thin"/>
                <a:cs typeface="phitradesign Handwritten Thin"/>
              </a:rPr>
              <a:t>Personal, Social and Emotional Development</a:t>
            </a:r>
          </a:p>
          <a:p>
            <a:pPr>
              <a:lnSpc>
                <a:spcPct val="90000"/>
              </a:lnSpc>
              <a:buSzPct val="175000"/>
              <a:buFont typeface="Arial" charset="0"/>
              <a:buChar char="•"/>
            </a:pPr>
            <a:endParaRPr lang="en-GB" sz="2000" dirty="0">
              <a:latin typeface="phitradesign Handwritten Thin"/>
              <a:cs typeface="phitradesign Handwritten Thin"/>
            </a:endParaRPr>
          </a:p>
          <a:p>
            <a:pPr marL="0" indent="0">
              <a:lnSpc>
                <a:spcPct val="90000"/>
              </a:lnSpc>
              <a:buSzPct val="175000"/>
              <a:buNone/>
            </a:pPr>
            <a:r>
              <a:rPr lang="en-GB" sz="2000" dirty="0">
                <a:latin typeface="phitradesign Handwritten Thin"/>
                <a:cs typeface="phitradesign Handwritten Thin"/>
              </a:rPr>
              <a:t>The children will be learning: </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Self-regulation*- showing an understanding </a:t>
            </a:r>
          </a:p>
          <a:p>
            <a:pPr marL="0" indent="0">
              <a:lnSpc>
                <a:spcPct val="90000"/>
              </a:lnSpc>
              <a:buSzPct val="175000"/>
              <a:buNone/>
            </a:pPr>
            <a:r>
              <a:rPr lang="en-GB" sz="2000" dirty="0">
                <a:latin typeface="phitradesign Handwritten Thin"/>
                <a:cs typeface="phitradesign Handwritten Thin"/>
              </a:rPr>
              <a:t>towards their feelings and others, working towards </a:t>
            </a:r>
          </a:p>
          <a:p>
            <a:pPr marL="0" indent="0">
              <a:lnSpc>
                <a:spcPct val="90000"/>
              </a:lnSpc>
              <a:buSzPct val="175000"/>
              <a:buNone/>
            </a:pPr>
            <a:r>
              <a:rPr lang="en-GB" sz="2000" dirty="0">
                <a:latin typeface="phitradesign Handwritten Thin"/>
                <a:cs typeface="phitradesign Handwritten Thin"/>
              </a:rPr>
              <a:t>goals and giving focused attention.</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Managing self*- showing confidence, resilience, </a:t>
            </a:r>
          </a:p>
          <a:p>
            <a:pPr marL="0" indent="0">
              <a:lnSpc>
                <a:spcPct val="90000"/>
              </a:lnSpc>
              <a:buSzPct val="175000"/>
              <a:buNone/>
            </a:pPr>
            <a:r>
              <a:rPr lang="en-GB" sz="2000" dirty="0">
                <a:latin typeface="phitradesign Handwritten Thin"/>
                <a:cs typeface="phitradesign Handwritten Thin"/>
              </a:rPr>
              <a:t>understanding right and wrong and managing basic</a:t>
            </a:r>
          </a:p>
          <a:p>
            <a:pPr marL="0" indent="0">
              <a:lnSpc>
                <a:spcPct val="90000"/>
              </a:lnSpc>
              <a:buSzPct val="175000"/>
              <a:buNone/>
            </a:pPr>
            <a:r>
              <a:rPr lang="en-GB" sz="2000" dirty="0">
                <a:latin typeface="phitradesign Handwritten Thin"/>
                <a:cs typeface="phitradesign Handwritten Thin"/>
              </a:rPr>
              <a:t>hygiene needs.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Building relationships*- working collaboratively, </a:t>
            </a:r>
          </a:p>
          <a:p>
            <a:pPr marL="0" indent="0">
              <a:lnSpc>
                <a:spcPct val="90000"/>
              </a:lnSpc>
              <a:buSzPct val="175000"/>
              <a:buNone/>
            </a:pPr>
            <a:r>
              <a:rPr lang="en-GB" sz="2000" dirty="0">
                <a:latin typeface="phitradesign Handwritten Thin"/>
                <a:cs typeface="phitradesign Handwritten Thin"/>
              </a:rPr>
              <a:t>forming positive relationships, showing sensitivity</a:t>
            </a:r>
          </a:p>
          <a:p>
            <a:pPr marL="0" indent="0">
              <a:lnSpc>
                <a:spcPct val="90000"/>
              </a:lnSpc>
              <a:buSzPct val="175000"/>
              <a:buNone/>
            </a:pPr>
            <a:r>
              <a:rPr lang="en-GB" sz="2000" dirty="0">
                <a:latin typeface="phitradesign Handwritten Thin"/>
                <a:cs typeface="phitradesign Handwritten Thin"/>
              </a:rPr>
              <a:t>towards others.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buFontTx/>
              <a:buChar char="•"/>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5" name="Picture 4" descr="IMG_2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524" y="1136316"/>
            <a:ext cx="2449201" cy="3265601"/>
          </a:xfrm>
          <a:prstGeom prst="rect">
            <a:avLst/>
          </a:prstGeom>
          <a:ln>
            <a:solidFill>
              <a:srgbClr val="000000"/>
            </a:solidFill>
          </a:ln>
        </p:spPr>
      </p:pic>
    </p:spTree>
    <p:extLst>
      <p:ext uri="{BB962C8B-B14F-4D97-AF65-F5344CB8AC3E}">
        <p14:creationId xmlns:p14="http://schemas.microsoft.com/office/powerpoint/2010/main" val="84731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F547-1477-013D-D334-4D4C8AA8AD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20152E-7E96-67AE-B25D-B9EF02DC7B99}"/>
              </a:ext>
            </a:extLst>
          </p:cNvPr>
          <p:cNvSpPr txBox="1">
            <a:spLocks/>
          </p:cNvSpPr>
          <p:nvPr/>
        </p:nvSpPr>
        <p:spPr>
          <a:xfrm>
            <a:off x="464555" y="278810"/>
            <a:ext cx="8300058" cy="657918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SzPct val="175000"/>
              <a:buNone/>
            </a:pPr>
            <a:r>
              <a:rPr lang="en-GB" sz="2800" u="sng" dirty="0">
                <a:latin typeface="phitradesign Handwritten Thin"/>
                <a:cs typeface="phitradesign Handwritten Thin"/>
              </a:rPr>
              <a:t>Personal, Social and Emotional Development</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Self-regulation*- showing an understanding towards their feelings and others, working towards goals and giving focused attention.</a:t>
            </a:r>
          </a:p>
          <a:p>
            <a:pPr marL="0" indent="0">
              <a:lnSpc>
                <a:spcPct val="90000"/>
              </a:lnSpc>
              <a:buSzPct val="175000"/>
              <a:buNone/>
            </a:pPr>
            <a:endParaRPr lang="en-GB" sz="2000" dirty="0">
              <a:latin typeface="phitradesign Handwritten Thin"/>
              <a:cs typeface="phitradesign Handwritten Thin"/>
            </a:endParaRPr>
          </a:p>
          <a:p>
            <a:pPr marL="0" indent="0">
              <a:lnSpc>
                <a:spcPct val="90000"/>
              </a:lnSpc>
              <a:buSzPct val="175000"/>
              <a:buNone/>
            </a:pPr>
            <a:r>
              <a:rPr lang="en-GB" sz="2000" dirty="0">
                <a:latin typeface="phitradesign Handwritten Thin"/>
                <a:cs typeface="phitradesign Handwritten Thin"/>
              </a:rPr>
              <a:t>This year Mrs Benney and Mrs Meredith went on training, bespoke to the Early Years, to support children with developing their self regulation and understanding of emotions. </a:t>
            </a:r>
          </a:p>
          <a:p>
            <a:pPr marL="0" indent="0">
              <a:lnSpc>
                <a:spcPct val="90000"/>
              </a:lnSpc>
              <a:buSzPct val="175000"/>
              <a:buNone/>
            </a:pPr>
            <a:endParaRPr lang="en-GB" sz="2000" dirty="0">
              <a:latin typeface="phitradesign Handwritten Thin"/>
              <a:cs typeface="phitradesign Handwritten Thin"/>
            </a:endParaRPr>
          </a:p>
          <a:p>
            <a:pPr marL="0" indent="0">
              <a:lnSpc>
                <a:spcPct val="90000"/>
              </a:lnSpc>
              <a:buSzPct val="175000"/>
              <a:buNone/>
            </a:pPr>
            <a:r>
              <a:rPr lang="en-GB" sz="2000" dirty="0">
                <a:latin typeface="phitradesign Handwritten Thin"/>
                <a:cs typeface="phitradesign Handwritten Thin"/>
              </a:rPr>
              <a:t>This upcoming year we are adopting </a:t>
            </a:r>
            <a:r>
              <a:rPr lang="en-GB" sz="2000" b="1" dirty="0">
                <a:latin typeface="phitradesign Handwritten Thin"/>
                <a:cs typeface="phitradesign Handwritten Thin"/>
              </a:rPr>
              <a:t>Emotion Coaching</a:t>
            </a:r>
            <a:r>
              <a:rPr lang="en-GB" sz="2000" dirty="0">
                <a:latin typeface="phitradesign Handwritten Thin"/>
                <a:cs typeface="phitradesign Handwritten Thin"/>
              </a:rPr>
              <a:t>, which consists of three steps: </a:t>
            </a:r>
          </a:p>
          <a:p>
            <a:pPr marL="0" indent="0">
              <a:lnSpc>
                <a:spcPct val="90000"/>
              </a:lnSpc>
              <a:buSzPct val="175000"/>
              <a:buNone/>
            </a:pPr>
            <a:r>
              <a:rPr lang="en-GB" sz="2000" b="1" dirty="0">
                <a:latin typeface="phitradesign Handwritten Thin"/>
                <a:cs typeface="phitradesign Handwritten Thin"/>
              </a:rPr>
              <a:t>Step 1: </a:t>
            </a:r>
            <a:r>
              <a:rPr lang="en-GB" sz="2000" dirty="0">
                <a:latin typeface="phitradesign Handwritten Thin"/>
                <a:cs typeface="phitradesign Handwritten Thin"/>
              </a:rPr>
              <a:t>Recognising, empathising, validating the feelings and labelling them</a:t>
            </a:r>
          </a:p>
          <a:p>
            <a:pPr marL="0" indent="0">
              <a:lnSpc>
                <a:spcPct val="90000"/>
              </a:lnSpc>
              <a:buSzPct val="175000"/>
              <a:buNone/>
            </a:pPr>
            <a:r>
              <a:rPr lang="en-GB" sz="2000" dirty="0">
                <a:latin typeface="phitradesign Handwritten Thin"/>
                <a:cs typeface="phitradesign Handwritten Thin"/>
              </a:rPr>
              <a:t>Communicating that feelings are ok and that you understand how they feel.</a:t>
            </a:r>
          </a:p>
          <a:p>
            <a:pPr marL="0" indent="0">
              <a:lnSpc>
                <a:spcPct val="90000"/>
              </a:lnSpc>
              <a:buSzPct val="175000"/>
              <a:buNone/>
            </a:pPr>
            <a:r>
              <a:rPr lang="en-GB" sz="2000" b="1" dirty="0">
                <a:latin typeface="phitradesign Handwritten Thin"/>
                <a:cs typeface="phitradesign Handwritten Thin"/>
              </a:rPr>
              <a:t>Step 2: </a:t>
            </a:r>
            <a:r>
              <a:rPr lang="en-GB" sz="2000" dirty="0">
                <a:latin typeface="phitradesign Handwritten Thin"/>
                <a:cs typeface="phitradesign Handwritten Thin"/>
              </a:rPr>
              <a:t>Setting limits on the behaviour. If a child has made the wrong choice, we need to remind them of the school rules.</a:t>
            </a:r>
          </a:p>
          <a:p>
            <a:pPr marL="0" indent="0">
              <a:lnSpc>
                <a:spcPct val="90000"/>
              </a:lnSpc>
              <a:buSzPct val="175000"/>
              <a:buNone/>
            </a:pPr>
            <a:r>
              <a:rPr lang="en-GB" sz="2000" b="1" dirty="0">
                <a:latin typeface="phitradesign Handwritten Thin"/>
                <a:cs typeface="phitradesign Handwritten Thin"/>
              </a:rPr>
              <a:t>Step 3:  </a:t>
            </a:r>
            <a:r>
              <a:rPr lang="en-GB" sz="2000" dirty="0">
                <a:latin typeface="phitradesign Handwritten Thin"/>
                <a:cs typeface="phitradesign Handwritten Thin"/>
              </a:rPr>
              <a:t>Problem solving with the learner about how they can move forwards (this needs to be done when the child is calm).</a:t>
            </a:r>
          </a:p>
        </p:txBody>
      </p:sp>
      <p:pic>
        <p:nvPicPr>
          <p:cNvPr id="1026" name="Picture 2" descr="What is Emotion Coaching?">
            <a:extLst>
              <a:ext uri="{FF2B5EF4-FFF2-40B4-BE49-F238E27FC236}">
                <a16:creationId xmlns:a16="http://schemas.microsoft.com/office/drawing/2014/main" id="{080B600F-8772-C1A5-B833-01C18E150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05" b="14153"/>
          <a:stretch>
            <a:fillRect/>
          </a:stretch>
        </p:blipFill>
        <p:spPr bwMode="auto">
          <a:xfrm>
            <a:off x="6428095" y="5179383"/>
            <a:ext cx="2336518" cy="167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7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24234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75000"/>
              <a:buNone/>
              <a:defRPr/>
            </a:pPr>
            <a:r>
              <a:rPr lang="en-GB" sz="2800" u="sng" dirty="0">
                <a:latin typeface="phitradesign Handwritten Thin"/>
                <a:cs typeface="phitradesign Handwritten Thin"/>
              </a:rPr>
              <a:t>Physical Development</a:t>
            </a:r>
          </a:p>
          <a:p>
            <a:pPr marL="0" indent="0" algn="ctr">
              <a:buSzPct val="175000"/>
              <a:buNone/>
              <a:defRPr/>
            </a:pPr>
            <a:endParaRPr lang="en-GB" sz="2800" u="sng" dirty="0">
              <a:latin typeface="phitradesign Handwritten Thin"/>
              <a:cs typeface="phitradesign Handwritten Thin"/>
            </a:endParaRPr>
          </a:p>
          <a:p>
            <a:pPr marL="0" indent="0">
              <a:buSzPct val="175000"/>
              <a:buNone/>
              <a:defRPr/>
            </a:pPr>
            <a:r>
              <a:rPr lang="en-GB" sz="2000" dirty="0">
                <a:latin typeface="phitradesign Handwritten Thin"/>
                <a:cs typeface="phitradesign Handwritten Thin"/>
              </a:rPr>
              <a:t>The children will be learning: </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Gross motor skills* - negotiating space, </a:t>
            </a:r>
          </a:p>
          <a:p>
            <a:pPr marL="0" indent="0">
              <a:buSzPct val="175000"/>
              <a:buNone/>
              <a:defRPr/>
            </a:pPr>
            <a:r>
              <a:rPr lang="en-GB" sz="2000" dirty="0">
                <a:latin typeface="phitradesign Handwritten Thin"/>
                <a:cs typeface="phitradesign Handwritten Thin"/>
              </a:rPr>
              <a:t>demonstrating strength and moving energetically in</a:t>
            </a:r>
          </a:p>
          <a:p>
            <a:pPr marL="0" indent="0">
              <a:buSzPct val="175000"/>
              <a:buNone/>
              <a:defRPr/>
            </a:pPr>
            <a:r>
              <a:rPr lang="en-GB" sz="2000" dirty="0">
                <a:latin typeface="phitradesign Handwritten Thin"/>
                <a:cs typeface="phitradesign Handwritten Thin"/>
              </a:rPr>
              <a:t>a range of ways (running, dancing etc).</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Fine motor skills*- using small tools, showing</a:t>
            </a:r>
          </a:p>
          <a:p>
            <a:pPr marL="0" indent="0">
              <a:buSzPct val="175000"/>
              <a:buNone/>
              <a:defRPr/>
            </a:pPr>
            <a:r>
              <a:rPr lang="en-GB" sz="2000" dirty="0">
                <a:latin typeface="phitradesign Handwritten Thin"/>
                <a:cs typeface="phitradesign Handwritten Thin"/>
              </a:rPr>
              <a:t>accuracy when drawing and holding a pencil</a:t>
            </a:r>
          </a:p>
          <a:p>
            <a:pPr marL="0" indent="0">
              <a:buSzPct val="175000"/>
              <a:buNone/>
              <a:defRPr/>
            </a:pPr>
            <a:r>
              <a:rPr lang="en-GB" sz="2000" dirty="0">
                <a:latin typeface="phitradesign Handwritten Thin"/>
                <a:cs typeface="phitradesign Handwritten Thin"/>
              </a:rPr>
              <a:t>effectively for early writing.</a:t>
            </a:r>
          </a:p>
          <a:p>
            <a:pPr>
              <a:buSzPct val="175000"/>
              <a:defRPr/>
            </a:pPr>
            <a:endParaRPr lang="en-GB" sz="2000" dirty="0">
              <a:latin typeface="phitradesign Handwritten Thin"/>
              <a:cs typeface="phitradesign Handwritten Thin"/>
            </a:endParaRPr>
          </a:p>
        </p:txBody>
      </p:sp>
      <p:pic>
        <p:nvPicPr>
          <p:cNvPr id="6" name="Picture 5" descr="IMG_62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047" y="1241731"/>
            <a:ext cx="2347566" cy="3130088"/>
          </a:xfrm>
          <a:prstGeom prst="rect">
            <a:avLst/>
          </a:prstGeom>
          <a:ln>
            <a:solidFill>
              <a:srgbClr val="000000"/>
            </a:solidFill>
          </a:ln>
        </p:spPr>
      </p:pic>
    </p:spTree>
    <p:extLst>
      <p:ext uri="{BB962C8B-B14F-4D97-AF65-F5344CB8AC3E}">
        <p14:creationId xmlns:p14="http://schemas.microsoft.com/office/powerpoint/2010/main" val="126648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E22792C39EE947BF36AFB3751F7E2F" ma:contentTypeVersion="" ma:contentTypeDescription="Create a new document." ma:contentTypeScope="" ma:versionID="9c651643326f4342fba31df20d474636">
  <xsd:schema xmlns:xsd="http://www.w3.org/2001/XMLSchema" xmlns:xs="http://www.w3.org/2001/XMLSchema" xmlns:p="http://schemas.microsoft.com/office/2006/metadata/properties" xmlns:ns2="9cc22b87-2346-4de0-b904-6e681334ced1" xmlns:ns3="c45bac28-c42e-42cc-9263-f40cf1820c3b" targetNamespace="http://schemas.microsoft.com/office/2006/metadata/properties" ma:root="true" ma:fieldsID="b1318ad8ffe40946abd2a8a8a022d3ae" ns2:_="" ns3:_="">
    <xsd:import namespace="9cc22b87-2346-4de0-b904-6e681334ced1"/>
    <xsd:import namespace="c45bac28-c42e-42cc-9263-f40cf1820c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54A398B-1450-471A-A945-954CC87D551A}" ma:internalName="TaxCatchAll" ma:showField="CatchAllData" ma:web="{fedd16b8-6591-444b-9fd4-a89228e780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5bac28-c42e-42cc-9263-f40cf1820c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c45bac28-c42e-42cc-9263-f40cf1820c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98CB20-BEB2-4BC6-84F5-624329B4FDC4}"/>
</file>

<file path=customXml/itemProps2.xml><?xml version="1.0" encoding="utf-8"?>
<ds:datastoreItem xmlns:ds="http://schemas.openxmlformats.org/officeDocument/2006/customXml" ds:itemID="{07F147B2-905E-47B1-846A-A00124856CBD}"/>
</file>

<file path=customXml/itemProps3.xml><?xml version="1.0" encoding="utf-8"?>
<ds:datastoreItem xmlns:ds="http://schemas.openxmlformats.org/officeDocument/2006/customXml" ds:itemID="{B1B142DA-8D3F-4121-8F44-6EA092B26403}"/>
</file>

<file path=docProps/app.xml><?xml version="1.0" encoding="utf-8"?>
<Properties xmlns="http://schemas.openxmlformats.org/officeDocument/2006/extended-properties" xmlns:vt="http://schemas.openxmlformats.org/officeDocument/2006/docPropsVTypes">
  <TotalTime>291</TotalTime>
  <Words>1993</Words>
  <Application>Microsoft Macintosh PowerPoint</Application>
  <PresentationFormat>On-screen Show (4:3)</PresentationFormat>
  <Paragraphs>282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Comic Sans MS</vt:lpstr>
      <vt:lpstr>phitradesign Handwritten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Stansfield</dc:creator>
  <cp:lastModifiedBy>Stansfield Katie</cp:lastModifiedBy>
  <cp:revision>61</cp:revision>
  <dcterms:created xsi:type="dcterms:W3CDTF">2015-06-28T18:30:54Z</dcterms:created>
  <dcterms:modified xsi:type="dcterms:W3CDTF">2026-04-09T12:28:12Z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0x010100C2E22792C39EE947BF36AFB3751F7E2F</vt:lpwstr>
  </property>
</Properties>
</file>